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7" r:id="rId2"/>
    <p:sldId id="263" r:id="rId3"/>
    <p:sldId id="283" r:id="rId4"/>
    <p:sldId id="284" r:id="rId5"/>
    <p:sldId id="285" r:id="rId6"/>
    <p:sldId id="291" r:id="rId7"/>
    <p:sldId id="289" r:id="rId8"/>
    <p:sldId id="290" r:id="rId9"/>
    <p:sldId id="282" r:id="rId10"/>
    <p:sldId id="268" r:id="rId11"/>
    <p:sldId id="266" r:id="rId12"/>
    <p:sldId id="286" r:id="rId13"/>
    <p:sldId id="267" r:id="rId14"/>
    <p:sldId id="279" r:id="rId15"/>
    <p:sldId id="272" r:id="rId16"/>
    <p:sldId id="271" r:id="rId17"/>
    <p:sldId id="273" r:id="rId18"/>
    <p:sldId id="275" r:id="rId19"/>
    <p:sldId id="274" r:id="rId20"/>
    <p:sldId id="276" r:id="rId21"/>
    <p:sldId id="277" r:id="rId22"/>
    <p:sldId id="288" r:id="rId23"/>
  </p:sldIdLst>
  <p:sldSz cx="24384000" cy="13716000"/>
  <p:notesSz cx="6858000" cy="9144000"/>
  <p:embeddedFontLst>
    <p:embeddedFont>
      <p:font typeface="Assistant" pitchFamily="2" charset="-79"/>
      <p:regular r:id="rId25"/>
      <p:bold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  <p:bold r:id="rId32"/>
      <p:italic r:id="rId33"/>
      <p:boldItalic r:id="rId34"/>
    </p:embeddedFont>
    <p:embeddedFont>
      <p:font typeface="Inter Light" panose="020B060402020202020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Montserrat SemiBold" panose="00000700000000000000" pitchFamily="2" charset="0"/>
      <p:regular r:id="rId49"/>
      <p:bold r:id="rId50"/>
      <p:italic r:id="rId51"/>
      <p:boldItalic r:id="rId52"/>
    </p:embeddedFont>
    <p:embeddedFont>
      <p:font typeface="NTR" panose="020B0604020202020204" charset="0"/>
      <p:regular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ubik" panose="020B0604020202020204" charset="-79"/>
      <p:regular r:id="rId58"/>
      <p:bold r:id="rId59"/>
      <p:italic r:id="rId60"/>
      <p:boldItalic r:id="rId61"/>
    </p:embeddedFont>
    <p:embeddedFont>
      <p:font typeface="Rubik Medium" panose="020B0604020202020204" charset="-79"/>
      <p:regular r:id="rId62"/>
      <p:bold r:id="rId63"/>
      <p:italic r:id="rId64"/>
      <p:boldItalic r:id="rId65"/>
    </p:embeddedFont>
    <p:embeddedFont>
      <p:font typeface="Tahoma" panose="020B0604030504040204" pitchFamily="3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jkkunbka4biwY+tocvzut8aKy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63" Type="http://schemas.openxmlformats.org/officeDocument/2006/relationships/font" Target="fonts/font3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font" Target="fonts/font4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font" Target="fonts/font4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67" Type="http://schemas.openxmlformats.org/officeDocument/2006/relationships/font" Target="fonts/font43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font" Target="fonts/font4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5.fntdata"/><Relationship Id="rId34" Type="http://schemas.openxmlformats.org/officeDocument/2006/relationships/font" Target="fonts/font10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e91f41c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e91f41c4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ee91f41c4_0_75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</p:txBody>
      </p:sp>
      <p:sp>
        <p:nvSpPr>
          <p:cNvPr id="344" name="Google Shape;344;g2eee91f41c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ee91f41c4_0_122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</p:txBody>
      </p:sp>
      <p:sp>
        <p:nvSpPr>
          <p:cNvPr id="393" name="Google Shape;393;g2eee91f41c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ee91f41c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ee91f41c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ee91f41c4_0_143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</p:txBody>
      </p:sp>
      <p:sp>
        <p:nvSpPr>
          <p:cNvPr id="415" name="Google Shape;415;g2eee91f41c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ee91f41c4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ee91f41c4_0_8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ee91f41c4_0_180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</p:txBody>
      </p:sp>
      <p:sp>
        <p:nvSpPr>
          <p:cNvPr id="467" name="Google Shape;467;g2eee91f41c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e91f41c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e91f41c4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e91f41c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e91f41c4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12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e91f41c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e91f41c4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52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ee91f41c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2eee91f41c4_0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ee91f41c4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2eee91f41c4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ee91f41c4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eee91f41c4_0_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25" tIns="53750" rIns="107525" bIns="5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eee91f41c4_0_4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25" tIns="53750" rIns="107525" bIns="537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ee91f41c4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g2eee91f41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ee91f41c4_0_99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</p:txBody>
      </p:sp>
      <p:sp>
        <p:nvSpPr>
          <p:cNvPr id="369" name="Google Shape;369;g2eee91f41c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body" idx="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6e14b90a60_0_93"/>
          <p:cNvSpPr txBox="1">
            <a:spLocks noGrp="1"/>
          </p:cNvSpPr>
          <p:nvPr>
            <p:ph type="title"/>
          </p:nvPr>
        </p:nvSpPr>
        <p:spPr>
          <a:xfrm>
            <a:off x="618067" y="273050"/>
            <a:ext cx="2315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16e14b90a60_0_93"/>
          <p:cNvSpPr txBox="1">
            <a:spLocks noGrp="1"/>
          </p:cNvSpPr>
          <p:nvPr>
            <p:ph type="body" idx="1"/>
          </p:nvPr>
        </p:nvSpPr>
        <p:spPr>
          <a:xfrm>
            <a:off x="922867" y="2559050"/>
            <a:ext cx="22555200" cy="9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lvl="0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1pPr>
            <a:lvl2pPr marL="914400" lvl="1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2pPr>
            <a:lvl3pPr marL="1371600" lvl="2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3pPr>
            <a:lvl4pPr marL="1828800" lvl="3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4pPr>
            <a:lvl5pPr marL="2286000" lvl="4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5pPr>
            <a:lvl6pPr marL="2743200" lvl="5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6pPr>
            <a:lvl7pPr marL="3200400" lvl="6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7pPr>
            <a:lvl8pPr marL="3657600" lvl="7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8pPr>
            <a:lvl9pPr marL="4114800" lvl="8" indent="-508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16e14b90a60_0_93"/>
          <p:cNvSpPr txBox="1">
            <a:spLocks noGrp="1"/>
          </p:cNvSpPr>
          <p:nvPr>
            <p:ph type="ftr" idx="11"/>
          </p:nvPr>
        </p:nvSpPr>
        <p:spPr>
          <a:xfrm>
            <a:off x="7929032" y="131064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16e14b90a60_0_93"/>
          <p:cNvSpPr txBox="1">
            <a:spLocks noGrp="1"/>
          </p:cNvSpPr>
          <p:nvPr>
            <p:ph type="sldNum" idx="12"/>
          </p:nvPr>
        </p:nvSpPr>
        <p:spPr>
          <a:xfrm>
            <a:off x="18389600" y="13106400"/>
            <a:ext cx="5079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500">
              <a:solidFill>
                <a:srgbClr val="00B1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6e14b90a60_0_772"/>
          <p:cNvSpPr txBox="1">
            <a:spLocks noGrp="1"/>
          </p:cNvSpPr>
          <p:nvPr>
            <p:ph type="sldNum" idx="12"/>
          </p:nvPr>
        </p:nvSpPr>
        <p:spPr>
          <a:xfrm>
            <a:off x="11976480" y="13080240"/>
            <a:ext cx="4182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>
  <p:cSld name="Title Blu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>
            <a:spLocks noGrp="1"/>
          </p:cNvSpPr>
          <p:nvPr>
            <p:ph type="pic" idx="2"/>
          </p:nvPr>
        </p:nvSpPr>
        <p:spPr>
          <a:xfrm>
            <a:off x="0" y="-1256806"/>
            <a:ext cx="24384001" cy="16229612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77" cy="13746491"/>
          </a:xfrm>
          <a:prstGeom prst="rect">
            <a:avLst/>
          </a:prstGeom>
          <a:solidFill>
            <a:srgbClr val="0580DA">
              <a:alpha val="54901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  <a:defRPr sz="3600" b="1">
                <a:solidFill>
                  <a:srgbClr val="00B1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4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2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135" y="1641474"/>
            <a:ext cx="8141894" cy="41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6e14b90a60_0_387"/>
          <p:cNvSpPr/>
          <p:nvPr/>
        </p:nvSpPr>
        <p:spPr>
          <a:xfrm>
            <a:off x="1290270" y="1290141"/>
            <a:ext cx="213900" cy="259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16e14b90a60_0_387"/>
          <p:cNvSpPr/>
          <p:nvPr/>
        </p:nvSpPr>
        <p:spPr>
          <a:xfrm>
            <a:off x="1567222" y="1290141"/>
            <a:ext cx="210000" cy="25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16e14b90a60_0_387"/>
          <p:cNvSpPr/>
          <p:nvPr/>
        </p:nvSpPr>
        <p:spPr>
          <a:xfrm>
            <a:off x="2559373" y="1290141"/>
            <a:ext cx="210000" cy="2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6e14b90a60_0_387"/>
          <p:cNvSpPr/>
          <p:nvPr/>
        </p:nvSpPr>
        <p:spPr>
          <a:xfrm>
            <a:off x="2061816" y="1290141"/>
            <a:ext cx="158400" cy="259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6e14b90a60_0_387"/>
          <p:cNvSpPr/>
          <p:nvPr/>
        </p:nvSpPr>
        <p:spPr>
          <a:xfrm>
            <a:off x="1840215" y="1290141"/>
            <a:ext cx="158400" cy="259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6e14b90a60_0_387"/>
          <p:cNvSpPr/>
          <p:nvPr/>
        </p:nvSpPr>
        <p:spPr>
          <a:xfrm>
            <a:off x="2283415" y="1289548"/>
            <a:ext cx="213000" cy="260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6e14b90a60_0_387"/>
          <p:cNvSpPr/>
          <p:nvPr/>
        </p:nvSpPr>
        <p:spPr>
          <a:xfrm>
            <a:off x="2832365" y="1289544"/>
            <a:ext cx="213000" cy="260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16e14b90a60_0_387"/>
          <p:cNvSpPr/>
          <p:nvPr/>
        </p:nvSpPr>
        <p:spPr>
          <a:xfrm>
            <a:off x="3108324" y="1289548"/>
            <a:ext cx="141300" cy="212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6e14b90a60_0_387"/>
          <p:cNvSpPr/>
          <p:nvPr/>
        </p:nvSpPr>
        <p:spPr>
          <a:xfrm>
            <a:off x="3162674" y="1187372"/>
            <a:ext cx="158607" cy="362639"/>
          </a:xfrm>
          <a:custGeom>
            <a:avLst/>
            <a:gdLst/>
            <a:ahLst/>
            <a:cxnLst/>
            <a:rect l="l" t="t" r="r" b="b"/>
            <a:pathLst>
              <a:path w="130810" h="299084" extrusionOk="0">
                <a:moveTo>
                  <a:pt x="110143" y="0"/>
                </a:moveTo>
                <a:lnTo>
                  <a:pt x="102164" y="1610"/>
                </a:lnTo>
                <a:lnTo>
                  <a:pt x="95647" y="6002"/>
                </a:lnTo>
                <a:lnTo>
                  <a:pt x="91252" y="12518"/>
                </a:lnTo>
                <a:lnTo>
                  <a:pt x="89641" y="20501"/>
                </a:lnTo>
                <a:lnTo>
                  <a:pt x="89641" y="257992"/>
                </a:lnTo>
                <a:lnTo>
                  <a:pt x="20512" y="257992"/>
                </a:lnTo>
                <a:lnTo>
                  <a:pt x="12527" y="259602"/>
                </a:lnTo>
                <a:lnTo>
                  <a:pt x="6007" y="263994"/>
                </a:lnTo>
                <a:lnTo>
                  <a:pt x="1611" y="270511"/>
                </a:lnTo>
                <a:lnTo>
                  <a:pt x="0" y="278494"/>
                </a:lnTo>
                <a:lnTo>
                  <a:pt x="1611" y="286472"/>
                </a:lnTo>
                <a:lnTo>
                  <a:pt x="6007" y="292989"/>
                </a:lnTo>
                <a:lnTo>
                  <a:pt x="12527" y="297384"/>
                </a:lnTo>
                <a:lnTo>
                  <a:pt x="20512" y="298996"/>
                </a:lnTo>
                <a:lnTo>
                  <a:pt x="110143" y="298996"/>
                </a:lnTo>
                <a:lnTo>
                  <a:pt x="130645" y="278494"/>
                </a:lnTo>
                <a:lnTo>
                  <a:pt x="130645" y="20501"/>
                </a:lnTo>
                <a:lnTo>
                  <a:pt x="129035" y="12518"/>
                </a:lnTo>
                <a:lnTo>
                  <a:pt x="124642" y="6002"/>
                </a:lnTo>
                <a:lnTo>
                  <a:pt x="118126" y="1610"/>
                </a:lnTo>
                <a:lnTo>
                  <a:pt x="1101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6e14b90a60_0_387"/>
          <p:cNvSpPr/>
          <p:nvPr/>
        </p:nvSpPr>
        <p:spPr>
          <a:xfrm>
            <a:off x="1459279" y="1772587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1"/>
                </a:lnTo>
                <a:lnTo>
                  <a:pt x="6002" y="6006"/>
                </a:lnTo>
                <a:lnTo>
                  <a:pt x="1610" y="12523"/>
                </a:lnTo>
                <a:lnTo>
                  <a:pt x="0" y="20501"/>
                </a:lnTo>
                <a:lnTo>
                  <a:pt x="1610" y="28485"/>
                </a:lnTo>
                <a:lnTo>
                  <a:pt x="6002" y="35001"/>
                </a:lnTo>
                <a:lnTo>
                  <a:pt x="12518" y="39393"/>
                </a:lnTo>
                <a:lnTo>
                  <a:pt x="20501" y="41003"/>
                </a:lnTo>
                <a:lnTo>
                  <a:pt x="28480" y="39393"/>
                </a:lnTo>
                <a:lnTo>
                  <a:pt x="34997" y="35001"/>
                </a:lnTo>
                <a:lnTo>
                  <a:pt x="39392" y="28485"/>
                </a:lnTo>
                <a:lnTo>
                  <a:pt x="41003" y="20501"/>
                </a:lnTo>
                <a:lnTo>
                  <a:pt x="39392" y="12523"/>
                </a:lnTo>
                <a:lnTo>
                  <a:pt x="34997" y="6006"/>
                </a:lnTo>
                <a:lnTo>
                  <a:pt x="28480" y="1611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6e14b90a60_0_387"/>
          <p:cNvSpPr/>
          <p:nvPr/>
        </p:nvSpPr>
        <p:spPr>
          <a:xfrm>
            <a:off x="1572161" y="1719983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1"/>
                </a:lnTo>
                <a:lnTo>
                  <a:pt x="6002" y="6006"/>
                </a:lnTo>
                <a:lnTo>
                  <a:pt x="1610" y="12523"/>
                </a:lnTo>
                <a:lnTo>
                  <a:pt x="0" y="20501"/>
                </a:lnTo>
                <a:lnTo>
                  <a:pt x="1610" y="28480"/>
                </a:lnTo>
                <a:lnTo>
                  <a:pt x="6002" y="34997"/>
                </a:lnTo>
                <a:lnTo>
                  <a:pt x="12518" y="39392"/>
                </a:lnTo>
                <a:lnTo>
                  <a:pt x="20501" y="41003"/>
                </a:lnTo>
                <a:lnTo>
                  <a:pt x="28480" y="39392"/>
                </a:lnTo>
                <a:lnTo>
                  <a:pt x="34997" y="34997"/>
                </a:lnTo>
                <a:lnTo>
                  <a:pt x="39392" y="28480"/>
                </a:lnTo>
                <a:lnTo>
                  <a:pt x="41003" y="20501"/>
                </a:lnTo>
                <a:lnTo>
                  <a:pt x="39392" y="12523"/>
                </a:lnTo>
                <a:lnTo>
                  <a:pt x="34997" y="6006"/>
                </a:lnTo>
                <a:lnTo>
                  <a:pt x="28480" y="1611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6e14b90a60_0_387"/>
          <p:cNvSpPr/>
          <p:nvPr/>
        </p:nvSpPr>
        <p:spPr>
          <a:xfrm>
            <a:off x="1732260" y="1700576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0"/>
                </a:lnTo>
                <a:lnTo>
                  <a:pt x="6007" y="34997"/>
                </a:lnTo>
                <a:lnTo>
                  <a:pt x="12527" y="39392"/>
                </a:lnTo>
                <a:lnTo>
                  <a:pt x="20512" y="41003"/>
                </a:lnTo>
                <a:lnTo>
                  <a:pt x="28491" y="39392"/>
                </a:lnTo>
                <a:lnTo>
                  <a:pt x="35008" y="34997"/>
                </a:lnTo>
                <a:lnTo>
                  <a:pt x="39402" y="28480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16e14b90a60_0_387"/>
          <p:cNvSpPr/>
          <p:nvPr/>
        </p:nvSpPr>
        <p:spPr>
          <a:xfrm>
            <a:off x="1845153" y="1747721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0"/>
                </a:lnTo>
                <a:lnTo>
                  <a:pt x="6002" y="6002"/>
                </a:lnTo>
                <a:lnTo>
                  <a:pt x="1610" y="12518"/>
                </a:lnTo>
                <a:lnTo>
                  <a:pt x="0" y="20501"/>
                </a:lnTo>
                <a:lnTo>
                  <a:pt x="1610" y="28480"/>
                </a:lnTo>
                <a:lnTo>
                  <a:pt x="6002" y="34997"/>
                </a:lnTo>
                <a:lnTo>
                  <a:pt x="12518" y="39392"/>
                </a:lnTo>
                <a:lnTo>
                  <a:pt x="20501" y="41003"/>
                </a:lnTo>
                <a:lnTo>
                  <a:pt x="28480" y="39392"/>
                </a:lnTo>
                <a:lnTo>
                  <a:pt x="34997" y="34997"/>
                </a:lnTo>
                <a:lnTo>
                  <a:pt x="39392" y="28480"/>
                </a:lnTo>
                <a:lnTo>
                  <a:pt x="41003" y="20501"/>
                </a:lnTo>
                <a:lnTo>
                  <a:pt x="39392" y="12518"/>
                </a:lnTo>
                <a:lnTo>
                  <a:pt x="34997" y="6002"/>
                </a:lnTo>
                <a:lnTo>
                  <a:pt x="28480" y="1610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6e14b90a60_0_387"/>
          <p:cNvSpPr/>
          <p:nvPr/>
        </p:nvSpPr>
        <p:spPr>
          <a:xfrm>
            <a:off x="1953859" y="1747721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0"/>
                </a:lnTo>
                <a:lnTo>
                  <a:pt x="6007" y="6002"/>
                </a:lnTo>
                <a:lnTo>
                  <a:pt x="1611" y="12518"/>
                </a:lnTo>
                <a:lnTo>
                  <a:pt x="0" y="20501"/>
                </a:lnTo>
                <a:lnTo>
                  <a:pt x="1611" y="28480"/>
                </a:lnTo>
                <a:lnTo>
                  <a:pt x="6007" y="34997"/>
                </a:lnTo>
                <a:lnTo>
                  <a:pt x="12527" y="39392"/>
                </a:lnTo>
                <a:lnTo>
                  <a:pt x="20512" y="41003"/>
                </a:lnTo>
                <a:lnTo>
                  <a:pt x="28491" y="39392"/>
                </a:lnTo>
                <a:lnTo>
                  <a:pt x="35008" y="34997"/>
                </a:lnTo>
                <a:lnTo>
                  <a:pt x="39402" y="28480"/>
                </a:lnTo>
                <a:lnTo>
                  <a:pt x="41014" y="20501"/>
                </a:lnTo>
                <a:lnTo>
                  <a:pt x="39402" y="12518"/>
                </a:lnTo>
                <a:lnTo>
                  <a:pt x="35008" y="6002"/>
                </a:lnTo>
                <a:lnTo>
                  <a:pt x="28491" y="1610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6e14b90a60_0_387"/>
          <p:cNvSpPr/>
          <p:nvPr/>
        </p:nvSpPr>
        <p:spPr>
          <a:xfrm>
            <a:off x="2066753" y="1772587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1"/>
                </a:lnTo>
                <a:lnTo>
                  <a:pt x="6002" y="6006"/>
                </a:lnTo>
                <a:lnTo>
                  <a:pt x="1610" y="12523"/>
                </a:lnTo>
                <a:lnTo>
                  <a:pt x="0" y="20501"/>
                </a:lnTo>
                <a:lnTo>
                  <a:pt x="1610" y="28485"/>
                </a:lnTo>
                <a:lnTo>
                  <a:pt x="6002" y="35001"/>
                </a:lnTo>
                <a:lnTo>
                  <a:pt x="12518" y="39393"/>
                </a:lnTo>
                <a:lnTo>
                  <a:pt x="20501" y="41003"/>
                </a:lnTo>
                <a:lnTo>
                  <a:pt x="28480" y="39393"/>
                </a:lnTo>
                <a:lnTo>
                  <a:pt x="34997" y="35001"/>
                </a:lnTo>
                <a:lnTo>
                  <a:pt x="39392" y="28485"/>
                </a:lnTo>
                <a:lnTo>
                  <a:pt x="41003" y="20501"/>
                </a:lnTo>
                <a:lnTo>
                  <a:pt x="39392" y="12523"/>
                </a:lnTo>
                <a:lnTo>
                  <a:pt x="34997" y="6006"/>
                </a:lnTo>
                <a:lnTo>
                  <a:pt x="28480" y="1611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16e14b90a60_0_387"/>
          <p:cNvSpPr/>
          <p:nvPr/>
        </p:nvSpPr>
        <p:spPr>
          <a:xfrm>
            <a:off x="2177542" y="1655410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5"/>
                </a:lnTo>
                <a:lnTo>
                  <a:pt x="6007" y="35001"/>
                </a:lnTo>
                <a:lnTo>
                  <a:pt x="12527" y="39393"/>
                </a:lnTo>
                <a:lnTo>
                  <a:pt x="20512" y="41003"/>
                </a:lnTo>
                <a:lnTo>
                  <a:pt x="28491" y="39393"/>
                </a:lnTo>
                <a:lnTo>
                  <a:pt x="35008" y="35001"/>
                </a:lnTo>
                <a:lnTo>
                  <a:pt x="39402" y="28485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6e14b90a60_0_387"/>
          <p:cNvSpPr/>
          <p:nvPr/>
        </p:nvSpPr>
        <p:spPr>
          <a:xfrm>
            <a:off x="2288353" y="1615294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0"/>
                </a:lnTo>
                <a:lnTo>
                  <a:pt x="6002" y="6002"/>
                </a:lnTo>
                <a:lnTo>
                  <a:pt x="1610" y="12518"/>
                </a:lnTo>
                <a:lnTo>
                  <a:pt x="0" y="20501"/>
                </a:lnTo>
                <a:lnTo>
                  <a:pt x="1610" y="28480"/>
                </a:lnTo>
                <a:lnTo>
                  <a:pt x="6002" y="34997"/>
                </a:lnTo>
                <a:lnTo>
                  <a:pt x="12518" y="39392"/>
                </a:lnTo>
                <a:lnTo>
                  <a:pt x="20501" y="41003"/>
                </a:lnTo>
                <a:lnTo>
                  <a:pt x="28480" y="39392"/>
                </a:lnTo>
                <a:lnTo>
                  <a:pt x="34997" y="34997"/>
                </a:lnTo>
                <a:lnTo>
                  <a:pt x="39392" y="28480"/>
                </a:lnTo>
                <a:lnTo>
                  <a:pt x="41003" y="20501"/>
                </a:lnTo>
                <a:lnTo>
                  <a:pt x="39392" y="12518"/>
                </a:lnTo>
                <a:lnTo>
                  <a:pt x="34997" y="6002"/>
                </a:lnTo>
                <a:lnTo>
                  <a:pt x="28480" y="1610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6e14b90a60_0_387"/>
          <p:cNvSpPr/>
          <p:nvPr/>
        </p:nvSpPr>
        <p:spPr>
          <a:xfrm>
            <a:off x="2451429" y="1640160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1"/>
                </a:lnTo>
                <a:lnTo>
                  <a:pt x="6002" y="6006"/>
                </a:lnTo>
                <a:lnTo>
                  <a:pt x="1610" y="12523"/>
                </a:lnTo>
                <a:lnTo>
                  <a:pt x="0" y="20501"/>
                </a:lnTo>
                <a:lnTo>
                  <a:pt x="1610" y="28485"/>
                </a:lnTo>
                <a:lnTo>
                  <a:pt x="6002" y="35001"/>
                </a:lnTo>
                <a:lnTo>
                  <a:pt x="12518" y="39393"/>
                </a:lnTo>
                <a:lnTo>
                  <a:pt x="20501" y="41003"/>
                </a:lnTo>
                <a:lnTo>
                  <a:pt x="28480" y="39393"/>
                </a:lnTo>
                <a:lnTo>
                  <a:pt x="34997" y="35001"/>
                </a:lnTo>
                <a:lnTo>
                  <a:pt x="39392" y="28485"/>
                </a:lnTo>
                <a:lnTo>
                  <a:pt x="41003" y="20501"/>
                </a:lnTo>
                <a:lnTo>
                  <a:pt x="39392" y="12523"/>
                </a:lnTo>
                <a:lnTo>
                  <a:pt x="34997" y="6006"/>
                </a:lnTo>
                <a:lnTo>
                  <a:pt x="28480" y="1611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16e14b90a60_0_387"/>
          <p:cNvSpPr/>
          <p:nvPr/>
        </p:nvSpPr>
        <p:spPr>
          <a:xfrm>
            <a:off x="2564311" y="1599118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0"/>
                </a:lnTo>
                <a:lnTo>
                  <a:pt x="6002" y="6002"/>
                </a:lnTo>
                <a:lnTo>
                  <a:pt x="1610" y="12518"/>
                </a:lnTo>
                <a:lnTo>
                  <a:pt x="0" y="20501"/>
                </a:lnTo>
                <a:lnTo>
                  <a:pt x="1610" y="28480"/>
                </a:lnTo>
                <a:lnTo>
                  <a:pt x="6002" y="34997"/>
                </a:lnTo>
                <a:lnTo>
                  <a:pt x="12518" y="39392"/>
                </a:lnTo>
                <a:lnTo>
                  <a:pt x="20501" y="41003"/>
                </a:lnTo>
                <a:lnTo>
                  <a:pt x="28480" y="39392"/>
                </a:lnTo>
                <a:lnTo>
                  <a:pt x="34997" y="34997"/>
                </a:lnTo>
                <a:lnTo>
                  <a:pt x="39392" y="28480"/>
                </a:lnTo>
                <a:lnTo>
                  <a:pt x="41003" y="20501"/>
                </a:lnTo>
                <a:lnTo>
                  <a:pt x="39392" y="12518"/>
                </a:lnTo>
                <a:lnTo>
                  <a:pt x="34997" y="6002"/>
                </a:lnTo>
                <a:lnTo>
                  <a:pt x="28480" y="1610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16e14b90a60_0_387"/>
          <p:cNvSpPr/>
          <p:nvPr/>
        </p:nvSpPr>
        <p:spPr>
          <a:xfrm>
            <a:off x="2724408" y="1648854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0"/>
                </a:lnTo>
                <a:lnTo>
                  <a:pt x="6007" y="34997"/>
                </a:lnTo>
                <a:lnTo>
                  <a:pt x="12527" y="39392"/>
                </a:lnTo>
                <a:lnTo>
                  <a:pt x="20512" y="41003"/>
                </a:lnTo>
                <a:lnTo>
                  <a:pt x="28491" y="39392"/>
                </a:lnTo>
                <a:lnTo>
                  <a:pt x="35008" y="34997"/>
                </a:lnTo>
                <a:lnTo>
                  <a:pt x="39402" y="28480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16e14b90a60_0_387"/>
          <p:cNvSpPr/>
          <p:nvPr/>
        </p:nvSpPr>
        <p:spPr>
          <a:xfrm>
            <a:off x="2837292" y="1648854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0"/>
                </a:lnTo>
                <a:lnTo>
                  <a:pt x="6007" y="34997"/>
                </a:lnTo>
                <a:lnTo>
                  <a:pt x="12527" y="39392"/>
                </a:lnTo>
                <a:lnTo>
                  <a:pt x="20512" y="41003"/>
                </a:lnTo>
                <a:lnTo>
                  <a:pt x="28491" y="39392"/>
                </a:lnTo>
                <a:lnTo>
                  <a:pt x="35008" y="34997"/>
                </a:lnTo>
                <a:lnTo>
                  <a:pt x="39402" y="28480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16e14b90a60_0_387"/>
          <p:cNvSpPr/>
          <p:nvPr/>
        </p:nvSpPr>
        <p:spPr>
          <a:xfrm>
            <a:off x="3000367" y="1772587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5"/>
                </a:lnTo>
                <a:lnTo>
                  <a:pt x="6007" y="35001"/>
                </a:lnTo>
                <a:lnTo>
                  <a:pt x="12527" y="39393"/>
                </a:lnTo>
                <a:lnTo>
                  <a:pt x="20512" y="41003"/>
                </a:lnTo>
                <a:lnTo>
                  <a:pt x="28491" y="39393"/>
                </a:lnTo>
                <a:lnTo>
                  <a:pt x="35008" y="35001"/>
                </a:lnTo>
                <a:lnTo>
                  <a:pt x="39402" y="28485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6e14b90a60_0_387"/>
          <p:cNvSpPr/>
          <p:nvPr/>
        </p:nvSpPr>
        <p:spPr>
          <a:xfrm>
            <a:off x="3113261" y="1772587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01" y="0"/>
                </a:moveTo>
                <a:lnTo>
                  <a:pt x="12518" y="1611"/>
                </a:lnTo>
                <a:lnTo>
                  <a:pt x="6002" y="6006"/>
                </a:lnTo>
                <a:lnTo>
                  <a:pt x="1610" y="12523"/>
                </a:lnTo>
                <a:lnTo>
                  <a:pt x="0" y="20501"/>
                </a:lnTo>
                <a:lnTo>
                  <a:pt x="1610" y="28485"/>
                </a:lnTo>
                <a:lnTo>
                  <a:pt x="6002" y="35001"/>
                </a:lnTo>
                <a:lnTo>
                  <a:pt x="12518" y="39393"/>
                </a:lnTo>
                <a:lnTo>
                  <a:pt x="20501" y="41003"/>
                </a:lnTo>
                <a:lnTo>
                  <a:pt x="28480" y="39393"/>
                </a:lnTo>
                <a:lnTo>
                  <a:pt x="34997" y="35001"/>
                </a:lnTo>
                <a:lnTo>
                  <a:pt x="39392" y="28485"/>
                </a:lnTo>
                <a:lnTo>
                  <a:pt x="41003" y="20501"/>
                </a:lnTo>
                <a:lnTo>
                  <a:pt x="39392" y="12523"/>
                </a:lnTo>
                <a:lnTo>
                  <a:pt x="34997" y="6006"/>
                </a:lnTo>
                <a:lnTo>
                  <a:pt x="28480" y="1611"/>
                </a:lnTo>
                <a:lnTo>
                  <a:pt x="205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6e14b90a60_0_387"/>
          <p:cNvSpPr/>
          <p:nvPr/>
        </p:nvSpPr>
        <p:spPr>
          <a:xfrm>
            <a:off x="3276325" y="1729686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5"/>
                </a:lnTo>
                <a:lnTo>
                  <a:pt x="6007" y="35001"/>
                </a:lnTo>
                <a:lnTo>
                  <a:pt x="12527" y="39393"/>
                </a:lnTo>
                <a:lnTo>
                  <a:pt x="20512" y="41003"/>
                </a:lnTo>
                <a:lnTo>
                  <a:pt x="28491" y="39393"/>
                </a:lnTo>
                <a:lnTo>
                  <a:pt x="35008" y="35001"/>
                </a:lnTo>
                <a:lnTo>
                  <a:pt x="39402" y="28485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16e14b90a60_0_387"/>
          <p:cNvSpPr/>
          <p:nvPr/>
        </p:nvSpPr>
        <p:spPr>
          <a:xfrm>
            <a:off x="1295203" y="1605674"/>
            <a:ext cx="50046" cy="50046"/>
          </a:xfrm>
          <a:custGeom>
            <a:avLst/>
            <a:gdLst/>
            <a:ahLst/>
            <a:cxnLst/>
            <a:rect l="l" t="t" r="r" b="b"/>
            <a:pathLst>
              <a:path w="41275" h="41275" extrusionOk="0">
                <a:moveTo>
                  <a:pt x="20512" y="0"/>
                </a:moveTo>
                <a:lnTo>
                  <a:pt x="12527" y="1611"/>
                </a:lnTo>
                <a:lnTo>
                  <a:pt x="6007" y="6006"/>
                </a:lnTo>
                <a:lnTo>
                  <a:pt x="1611" y="12523"/>
                </a:lnTo>
                <a:lnTo>
                  <a:pt x="0" y="20501"/>
                </a:lnTo>
                <a:lnTo>
                  <a:pt x="1611" y="28480"/>
                </a:lnTo>
                <a:lnTo>
                  <a:pt x="6007" y="34997"/>
                </a:lnTo>
                <a:lnTo>
                  <a:pt x="12527" y="39392"/>
                </a:lnTo>
                <a:lnTo>
                  <a:pt x="20512" y="41003"/>
                </a:lnTo>
                <a:lnTo>
                  <a:pt x="28491" y="39392"/>
                </a:lnTo>
                <a:lnTo>
                  <a:pt x="35008" y="34997"/>
                </a:lnTo>
                <a:lnTo>
                  <a:pt x="39402" y="28480"/>
                </a:lnTo>
                <a:lnTo>
                  <a:pt x="41014" y="20501"/>
                </a:lnTo>
                <a:lnTo>
                  <a:pt x="39402" y="12523"/>
                </a:lnTo>
                <a:lnTo>
                  <a:pt x="35008" y="6006"/>
                </a:lnTo>
                <a:lnTo>
                  <a:pt x="28491" y="1611"/>
                </a:lnTo>
                <a:lnTo>
                  <a:pt x="2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16e14b90a60_0_387"/>
          <p:cNvSpPr txBox="1">
            <a:spLocks noGrp="1"/>
          </p:cNvSpPr>
          <p:nvPr>
            <p:ph type="ftr" idx="11"/>
          </p:nvPr>
        </p:nvSpPr>
        <p:spPr>
          <a:xfrm>
            <a:off x="1254596" y="12137324"/>
            <a:ext cx="32679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16e14b90a60_0_387"/>
          <p:cNvSpPr txBox="1">
            <a:spLocks noGrp="1"/>
          </p:cNvSpPr>
          <p:nvPr>
            <p:ph type="dt" idx="10"/>
          </p:nvPr>
        </p:nvSpPr>
        <p:spPr>
          <a:xfrm>
            <a:off x="22496299" y="12137324"/>
            <a:ext cx="6516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g16e14b90a60_0_387"/>
          <p:cNvSpPr/>
          <p:nvPr/>
        </p:nvSpPr>
        <p:spPr>
          <a:xfrm>
            <a:off x="22895491" y="-747136"/>
            <a:ext cx="2211600" cy="2204400"/>
          </a:xfrm>
          <a:prstGeom prst="ellipse">
            <a:avLst/>
          </a:prstGeom>
          <a:solidFill>
            <a:srgbClr val="9444FF">
              <a:alpha val="67450"/>
            </a:srgbClr>
          </a:solidFill>
          <a:ln>
            <a:noFill/>
          </a:ln>
        </p:spPr>
        <p:txBody>
          <a:bodyPr spcFirstLastPara="1" wrap="square" lIns="110875" tIns="55425" rIns="110875" bIns="55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e14b90a60_0_387"/>
          <p:cNvSpPr/>
          <p:nvPr/>
        </p:nvSpPr>
        <p:spPr>
          <a:xfrm>
            <a:off x="21681630" y="371652"/>
            <a:ext cx="688200" cy="685800"/>
          </a:xfrm>
          <a:prstGeom prst="ellipse">
            <a:avLst/>
          </a:prstGeom>
          <a:solidFill>
            <a:srgbClr val="9444FF">
              <a:alpha val="67450"/>
            </a:srgbClr>
          </a:solidFill>
          <a:ln>
            <a:noFill/>
          </a:ln>
        </p:spPr>
        <p:txBody>
          <a:bodyPr spcFirstLastPara="1" wrap="square" lIns="110875" tIns="55425" rIns="110875" bIns="55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6e14b90a60_0_387"/>
          <p:cNvSpPr/>
          <p:nvPr/>
        </p:nvSpPr>
        <p:spPr>
          <a:xfrm>
            <a:off x="23275523" y="1648854"/>
            <a:ext cx="343800" cy="342600"/>
          </a:xfrm>
          <a:prstGeom prst="ellipse">
            <a:avLst/>
          </a:prstGeom>
          <a:solidFill>
            <a:srgbClr val="FD535A"/>
          </a:solidFill>
          <a:ln>
            <a:noFill/>
          </a:ln>
        </p:spPr>
        <p:txBody>
          <a:bodyPr spcFirstLastPara="1" wrap="square" lIns="110875" tIns="55425" rIns="110875" bIns="55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g16e14b90a60_0_387"/>
          <p:cNvCxnSpPr/>
          <p:nvPr/>
        </p:nvCxnSpPr>
        <p:spPr>
          <a:xfrm rot="10800000" flipH="1">
            <a:off x="22025608" y="355151"/>
            <a:ext cx="1975800" cy="35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g16e14b90a60_0_387"/>
          <p:cNvCxnSpPr/>
          <p:nvPr/>
        </p:nvCxnSpPr>
        <p:spPr>
          <a:xfrm>
            <a:off x="22025608" y="714551"/>
            <a:ext cx="1407900" cy="110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g16e14b90a60_0_387"/>
          <p:cNvCxnSpPr/>
          <p:nvPr/>
        </p:nvCxnSpPr>
        <p:spPr>
          <a:xfrm rot="10800000" flipH="1">
            <a:off x="23433345" y="355245"/>
            <a:ext cx="553200" cy="14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e91f41c4_0_325"/>
          <p:cNvSpPr txBox="1">
            <a:spLocks noGrp="1"/>
          </p:cNvSpPr>
          <p:nvPr>
            <p:ph type="title"/>
          </p:nvPr>
        </p:nvSpPr>
        <p:spPr>
          <a:xfrm>
            <a:off x="1001421" y="1423627"/>
            <a:ext cx="18951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300" b="1" i="0">
                <a:solidFill>
                  <a:srgbClr val="18181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eee91f41c4_0_325"/>
          <p:cNvSpPr txBox="1">
            <a:spLocks noGrp="1"/>
          </p:cNvSpPr>
          <p:nvPr>
            <p:ph type="body" idx="1"/>
          </p:nvPr>
        </p:nvSpPr>
        <p:spPr>
          <a:xfrm>
            <a:off x="4937648" y="4415080"/>
            <a:ext cx="14514300" cy="7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eee91f41c4_0_325"/>
          <p:cNvSpPr txBox="1">
            <a:spLocks noGrp="1"/>
          </p:cNvSpPr>
          <p:nvPr>
            <p:ph type="ftr" idx="11"/>
          </p:nvPr>
        </p:nvSpPr>
        <p:spPr>
          <a:xfrm>
            <a:off x="8290560" y="12755880"/>
            <a:ext cx="78033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9pPr>
          </a:lstStyle>
          <a:p>
            <a:endParaRPr/>
          </a:p>
        </p:txBody>
      </p:sp>
      <p:sp>
        <p:nvSpPr>
          <p:cNvPr id="105" name="Google Shape;105;g2eee91f41c4_0_325"/>
          <p:cNvSpPr txBox="1">
            <a:spLocks noGrp="1"/>
          </p:cNvSpPr>
          <p:nvPr>
            <p:ph type="dt" idx="10"/>
          </p:nvPr>
        </p:nvSpPr>
        <p:spPr>
          <a:xfrm>
            <a:off x="1219200" y="12755880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9pPr>
          </a:lstStyle>
          <a:p>
            <a:endParaRPr/>
          </a:p>
        </p:txBody>
      </p:sp>
      <p:sp>
        <p:nvSpPr>
          <p:cNvPr id="106" name="Google Shape;106;g2eee91f41c4_0_325"/>
          <p:cNvSpPr txBox="1">
            <a:spLocks noGrp="1"/>
          </p:cNvSpPr>
          <p:nvPr>
            <p:ph type="sldNum" idx="12"/>
          </p:nvPr>
        </p:nvSpPr>
        <p:spPr>
          <a:xfrm>
            <a:off x="306213" y="12999800"/>
            <a:ext cx="6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38100" lvl="0" indent="0" algn="l" rtl="0">
              <a:spcBef>
                <a:spcPts val="30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OBJECT_1">
    <p:bg>
      <p:bgPr>
        <a:solidFill>
          <a:srgbClr val="01206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e91f41c4_0_331"/>
          <p:cNvSpPr/>
          <p:nvPr/>
        </p:nvSpPr>
        <p:spPr>
          <a:xfrm>
            <a:off x="0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eee91f41c4_0_331"/>
          <p:cNvSpPr txBox="1">
            <a:spLocks noGrp="1"/>
          </p:cNvSpPr>
          <p:nvPr>
            <p:ph type="ftr" idx="11"/>
          </p:nvPr>
        </p:nvSpPr>
        <p:spPr>
          <a:xfrm>
            <a:off x="8290560" y="12755880"/>
            <a:ext cx="78033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9pPr>
          </a:lstStyle>
          <a:p>
            <a:endParaRPr/>
          </a:p>
        </p:txBody>
      </p:sp>
      <p:sp>
        <p:nvSpPr>
          <p:cNvPr id="110" name="Google Shape;110;g2eee91f41c4_0_331"/>
          <p:cNvSpPr txBox="1">
            <a:spLocks noGrp="1"/>
          </p:cNvSpPr>
          <p:nvPr>
            <p:ph type="dt" idx="10"/>
          </p:nvPr>
        </p:nvSpPr>
        <p:spPr>
          <a:xfrm>
            <a:off x="1219200" y="12755880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/>
            </a:lvl9pPr>
          </a:lstStyle>
          <a:p>
            <a:endParaRPr/>
          </a:p>
        </p:txBody>
      </p:sp>
      <p:sp>
        <p:nvSpPr>
          <p:cNvPr id="111" name="Google Shape;111;g2eee91f41c4_0_331"/>
          <p:cNvSpPr txBox="1">
            <a:spLocks noGrp="1"/>
          </p:cNvSpPr>
          <p:nvPr>
            <p:ph type="sldNum" idx="12"/>
          </p:nvPr>
        </p:nvSpPr>
        <p:spPr>
          <a:xfrm>
            <a:off x="306213" y="12999800"/>
            <a:ext cx="6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Master">
  <p:cSld name="Content Mast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ee91f41c4_0_564"/>
          <p:cNvSpPr txBox="1">
            <a:spLocks noGrp="1"/>
          </p:cNvSpPr>
          <p:nvPr>
            <p:ph type="body" idx="1"/>
          </p:nvPr>
        </p:nvSpPr>
        <p:spPr>
          <a:xfrm>
            <a:off x="668213" y="2325675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rmAutofit/>
          </a:bodyPr>
          <a:lstStyle>
            <a:lvl1pPr marL="457200" lvl="0" indent="-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745"/>
              </a:buClr>
              <a:buSzPts val="5600"/>
              <a:buChar char="•"/>
              <a:defRPr/>
            </a:lvl1pPr>
            <a:lvl2pPr marL="914400" lvl="1" indent="-5334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2pPr>
            <a:lvl3pPr marL="1371600" lvl="2" indent="-482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/>
            </a:lvl3pPr>
            <a:lvl4pPr marL="1828800" lvl="3" indent="-4635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4pPr>
            <a:lvl5pPr marL="2286000" lvl="4" indent="-4635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5pPr>
            <a:lvl6pPr marL="2743200" lvl="5" indent="-46355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6pPr>
            <a:lvl7pPr marL="3200400" lvl="6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7pPr>
            <a:lvl8pPr marL="3657600" lvl="7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8pPr>
            <a:lvl9pPr marL="4114800" lvl="8" indent="-4635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g2eee91f41c4_0_564"/>
          <p:cNvSpPr txBox="1">
            <a:spLocks noGrp="1"/>
          </p:cNvSpPr>
          <p:nvPr>
            <p:ph type="sldNum" idx="12"/>
          </p:nvPr>
        </p:nvSpPr>
        <p:spPr>
          <a:xfrm>
            <a:off x="21610979" y="13091443"/>
            <a:ext cx="228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2eee91f41c4_0_564"/>
          <p:cNvSpPr txBox="1">
            <a:spLocks noGrp="1"/>
          </p:cNvSpPr>
          <p:nvPr>
            <p:ph type="title"/>
          </p:nvPr>
        </p:nvSpPr>
        <p:spPr>
          <a:xfrm>
            <a:off x="447419" y="110571"/>
            <a:ext cx="21031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ot-thing-description11/#abstract" TargetMode="External"/><Relationship Id="rId2" Type="http://schemas.openxmlformats.org/officeDocument/2006/relationships/hyperlink" Target="https://www.w3.org/TR/wot-thing-description11/#dfn-th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gcincubator.github.io/bblocks-examples/bblock/ogc.bbr.examples.feature.externalSchema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charter-drafts/2024/sdw-wg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gc.org/requests/ogc-requests-public-comment-on-ogc-api-connected-systems-and-supporting-sensor-standards-before-adopt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D65D-7615-D89F-40C1-3F7E4B18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SDW update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54D4-DD82-7425-6EA1-AF3333948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SDW re-charter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GeoDCAT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deliverable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potential for related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WoT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profiles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Integration of OGC and application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FIWARE model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“Cross domain model”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8423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ee91f41c4_0_337"/>
          <p:cNvSpPr txBox="1">
            <a:spLocks noGrp="1"/>
          </p:cNvSpPr>
          <p:nvPr>
            <p:ph type="title"/>
          </p:nvPr>
        </p:nvSpPr>
        <p:spPr>
          <a:xfrm>
            <a:off x="828000" y="1547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“Systems of Systems” View</a:t>
            </a:r>
            <a:endParaRPr dirty="0"/>
          </a:p>
        </p:txBody>
      </p:sp>
      <p:pic>
        <p:nvPicPr>
          <p:cNvPr id="292" name="Google Shape;292;g2eee91f41c4_0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950" y="1297149"/>
            <a:ext cx="20620050" cy="145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ee91f41c4_0_380"/>
          <p:cNvSpPr txBox="1">
            <a:spLocks noGrp="1"/>
          </p:cNvSpPr>
          <p:nvPr>
            <p:ph type="title"/>
          </p:nvPr>
        </p:nvSpPr>
        <p:spPr>
          <a:xfrm>
            <a:off x="618067" y="273050"/>
            <a:ext cx="2315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-US"/>
              <a:t>Aspects of data access via an API</a:t>
            </a:r>
            <a:endParaRPr/>
          </a:p>
        </p:txBody>
      </p:sp>
      <p:sp>
        <p:nvSpPr>
          <p:cNvPr id="242" name="Google Shape;242;g2eee91f41c4_0_380"/>
          <p:cNvSpPr txBox="1">
            <a:spLocks noGrp="1"/>
          </p:cNvSpPr>
          <p:nvPr>
            <p:ph type="body" idx="1"/>
          </p:nvPr>
        </p:nvSpPr>
        <p:spPr>
          <a:xfrm>
            <a:off x="922867" y="2559050"/>
            <a:ext cx="22555200" cy="9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pic>
        <p:nvPicPr>
          <p:cNvPr id="243" name="Google Shape;243;g2eee91f41c4_0_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3100" y="1616114"/>
            <a:ext cx="16534600" cy="116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3681-D2B8-64E8-B448-1F15F674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Aligning and learning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A3824-CDBA-3ED5-8D73-1240287CB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66800"/>
            <a:ext cx="22555200" cy="9782400"/>
          </a:xfrm>
        </p:spPr>
        <p:txBody>
          <a:bodyPr/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”Thing Descriptions, by default, are encoded in a JSON format that also allows JSON-LD processing. The latter provides a powerful foundation to represent knowledge about </a:t>
            </a:r>
            <a:r>
              <a:rPr lang="en-GB" b="0" i="1" u="none" strike="noStrike" dirty="0">
                <a:effectLst/>
                <a:latin typeface="Arial" panose="020B0604020202020204" pitchFamily="34" charset="0"/>
                <a:hlinkClick r:id="rId2"/>
              </a:rPr>
              <a:t>Things</a:t>
            </a:r>
            <a:r>
              <a:rPr lang="en-GB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 a machine-understandable way.”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https://www.w3.org/TR/wot-thing-description11/#abstract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OGC has inherited a legacy where JSON has not been designed this way (IETF </a:t>
            </a:r>
            <a:r>
              <a:rPr lang="en-GB" dirty="0" err="1">
                <a:latin typeface="Arial" panose="020B0604020202020204" pitchFamily="34" charset="0"/>
              </a:rPr>
              <a:t>GeoJSON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OGC has been evolving a “Building Blocks” model for collections of features – with an initial focus on mapping schema fragments to JSON-LD</a:t>
            </a:r>
          </a:p>
          <a:p>
            <a:r>
              <a:rPr lang="en-GB" dirty="0">
                <a:latin typeface="Arial" panose="020B0604020202020204" pitchFamily="34" charset="0"/>
              </a:rPr>
              <a:t>Complex, but possible, to aggregate domain models from fragments and retain semantic annotations</a:t>
            </a:r>
          </a:p>
          <a:p>
            <a:r>
              <a:rPr lang="en-GB" dirty="0">
                <a:latin typeface="Arial" panose="020B0604020202020204" pitchFamily="34" charset="0"/>
              </a:rPr>
              <a:t>Working in background with </a:t>
            </a:r>
            <a:r>
              <a:rPr lang="en-GB" dirty="0" err="1">
                <a:latin typeface="Arial" panose="020B0604020202020204" pitchFamily="34" charset="0"/>
              </a:rPr>
              <a:t>OpenAPI</a:t>
            </a:r>
            <a:r>
              <a:rPr lang="en-GB" dirty="0">
                <a:latin typeface="Arial" panose="020B0604020202020204" pitchFamily="34" charset="0"/>
              </a:rPr>
              <a:t>, JSON-schema on this – can we have a more inclusive forum?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480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>
            <a:alpha val="60000"/>
          </a:schemeClr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eee91f41c4_0_40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7359014"/>
            <a:ext cx="5731772" cy="2741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g2eee91f41c4_0_405"/>
          <p:cNvGrpSpPr/>
          <p:nvPr/>
        </p:nvGrpSpPr>
        <p:grpSpPr>
          <a:xfrm>
            <a:off x="2127812" y="3218180"/>
            <a:ext cx="2449968" cy="2256820"/>
            <a:chOff x="1063906" y="1609090"/>
            <a:chExt cx="1224984" cy="1128410"/>
          </a:xfrm>
        </p:grpSpPr>
        <p:pic>
          <p:nvPicPr>
            <p:cNvPr id="251" name="Google Shape;251;g2eee91f41c4_0_405" descr="Shap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3906" y="1609090"/>
              <a:ext cx="1224984" cy="765617"/>
            </a:xfrm>
            <a:prstGeom prst="rect">
              <a:avLst/>
            </a:prstGeom>
            <a:solidFill>
              <a:srgbClr val="FBE4D4"/>
            </a:solidFill>
            <a:ln>
              <a:noFill/>
            </a:ln>
          </p:spPr>
        </p:pic>
        <p:sp>
          <p:nvSpPr>
            <p:cNvPr id="252" name="Google Shape;252;g2eee91f41c4_0_405"/>
            <p:cNvSpPr txBox="1"/>
            <p:nvPr/>
          </p:nvSpPr>
          <p:spPr>
            <a:xfrm>
              <a:off x="1382997" y="2360400"/>
              <a:ext cx="782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00" rIns="182875" bIns="91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UML</a:t>
              </a: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g2eee91f41c4_0_405"/>
          <p:cNvSpPr txBox="1"/>
          <p:nvPr/>
        </p:nvSpPr>
        <p:spPr>
          <a:xfrm>
            <a:off x="2189937" y="10801933"/>
            <a:ext cx="2763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OWL/RDFS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eee91f41c4_0_405"/>
          <p:cNvSpPr txBox="1"/>
          <p:nvPr/>
        </p:nvSpPr>
        <p:spPr>
          <a:xfrm>
            <a:off x="1354682" y="1696873"/>
            <a:ext cx="37944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 model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eee91f41c4_0_405"/>
          <p:cNvSpPr txBox="1"/>
          <p:nvPr/>
        </p:nvSpPr>
        <p:spPr>
          <a:xfrm>
            <a:off x="7579398" y="1696873"/>
            <a:ext cx="4683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model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eee91f41c4_0_405"/>
          <p:cNvSpPr txBox="1"/>
          <p:nvPr/>
        </p:nvSpPr>
        <p:spPr>
          <a:xfrm>
            <a:off x="14693731" y="1984067"/>
            <a:ext cx="2450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eee91f41c4_0_405"/>
          <p:cNvSpPr txBox="1"/>
          <p:nvPr/>
        </p:nvSpPr>
        <p:spPr>
          <a:xfrm>
            <a:off x="21078267" y="1696867"/>
            <a:ext cx="1042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eee91f41c4_0_405" descr="Diagram, schematic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228" y="8717860"/>
            <a:ext cx="2618335" cy="2741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eee91f41c4_0_405"/>
          <p:cNvSpPr txBox="1"/>
          <p:nvPr/>
        </p:nvSpPr>
        <p:spPr>
          <a:xfrm>
            <a:off x="8516166" y="11598678"/>
            <a:ext cx="3495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endParaRPr sz="2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eee91f41c4_0_405"/>
          <p:cNvSpPr txBox="1"/>
          <p:nvPr/>
        </p:nvSpPr>
        <p:spPr>
          <a:xfrm>
            <a:off x="14754016" y="9854930"/>
            <a:ext cx="34959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SKOS/turtle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eee91f41c4_0_405"/>
          <p:cNvSpPr txBox="1"/>
          <p:nvPr/>
        </p:nvSpPr>
        <p:spPr>
          <a:xfrm>
            <a:off x="14693746" y="3339924"/>
            <a:ext cx="3495900" cy="8004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GML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eee91f41c4_0_405" descr="Dia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1152" y="3030446"/>
            <a:ext cx="3986385" cy="3135600"/>
          </a:xfrm>
          <a:prstGeom prst="rect">
            <a:avLst/>
          </a:prstGeom>
          <a:noFill/>
          <a:ln w="9525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EDEDED"/>
            </a:outerShdw>
          </a:effectLst>
        </p:spPr>
      </p:pic>
      <p:sp>
        <p:nvSpPr>
          <p:cNvPr id="263" name="Google Shape;263;g2eee91f41c4_0_405"/>
          <p:cNvSpPr/>
          <p:nvPr/>
        </p:nvSpPr>
        <p:spPr>
          <a:xfrm>
            <a:off x="5416894" y="3655512"/>
            <a:ext cx="1956900" cy="96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eee91f41c4_0_405"/>
          <p:cNvSpPr/>
          <p:nvPr/>
        </p:nvSpPr>
        <p:spPr>
          <a:xfrm>
            <a:off x="12287240" y="3499164"/>
            <a:ext cx="1956900" cy="96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eee91f41c4_0_405"/>
          <p:cNvSpPr/>
          <p:nvPr/>
        </p:nvSpPr>
        <p:spPr>
          <a:xfrm rot="1625902">
            <a:off x="12221929" y="5060688"/>
            <a:ext cx="2147657" cy="9689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eee91f41c4_0_405"/>
          <p:cNvSpPr/>
          <p:nvPr/>
        </p:nvSpPr>
        <p:spPr>
          <a:xfrm rot="-1217246">
            <a:off x="12113534" y="7994602"/>
            <a:ext cx="2157010" cy="9688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eee91f41c4_0_405"/>
          <p:cNvSpPr/>
          <p:nvPr/>
        </p:nvSpPr>
        <p:spPr>
          <a:xfrm>
            <a:off x="12119224" y="9653908"/>
            <a:ext cx="2168100" cy="100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eee91f41c4_0_405"/>
          <p:cNvSpPr/>
          <p:nvPr/>
        </p:nvSpPr>
        <p:spPr>
          <a:xfrm>
            <a:off x="19961482" y="2809282"/>
            <a:ext cx="3201600" cy="1828800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WFS</a:t>
            </a:r>
            <a:endParaRPr sz="27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(Feature Type)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eee91f41c4_0_405"/>
          <p:cNvSpPr/>
          <p:nvPr/>
        </p:nvSpPr>
        <p:spPr>
          <a:xfrm>
            <a:off x="19998654" y="5144020"/>
            <a:ext cx="3201600" cy="182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OGCAPI-</a:t>
            </a:r>
            <a:endParaRPr sz="27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g2eee91f41c4_0_405"/>
          <p:cNvCxnSpPr>
            <a:stCxn id="268" idx="1"/>
            <a:endCxn id="261" idx="3"/>
          </p:cNvCxnSpPr>
          <p:nvPr/>
        </p:nvCxnSpPr>
        <p:spPr>
          <a:xfrm flipH="1">
            <a:off x="18189682" y="3723682"/>
            <a:ext cx="1771800" cy="1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1" name="Google Shape;271;g2eee91f41c4_0_405"/>
          <p:cNvSpPr/>
          <p:nvPr/>
        </p:nvSpPr>
        <p:spPr>
          <a:xfrm>
            <a:off x="19998656" y="9243157"/>
            <a:ext cx="3794400" cy="2086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Definitions 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(Linked Data)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g2eee91f41c4_0_405"/>
          <p:cNvCxnSpPr>
            <a:stCxn id="260" idx="3"/>
            <a:endCxn id="271" idx="1"/>
          </p:cNvCxnSpPr>
          <p:nvPr/>
        </p:nvCxnSpPr>
        <p:spPr>
          <a:xfrm>
            <a:off x="18249916" y="10255130"/>
            <a:ext cx="1748700" cy="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73" name="Google Shape;273;g2eee91f41c4_0_405"/>
          <p:cNvGrpSpPr/>
          <p:nvPr/>
        </p:nvGrpSpPr>
        <p:grpSpPr>
          <a:xfrm>
            <a:off x="19707090" y="7121500"/>
            <a:ext cx="3986650" cy="1956600"/>
            <a:chOff x="9853398" y="3560750"/>
            <a:chExt cx="945600" cy="978300"/>
          </a:xfrm>
        </p:grpSpPr>
        <p:sp>
          <p:nvSpPr>
            <p:cNvPr id="274" name="Google Shape;274;g2eee91f41c4_0_405"/>
            <p:cNvSpPr/>
            <p:nvPr/>
          </p:nvSpPr>
          <p:spPr>
            <a:xfrm>
              <a:off x="10156357" y="3560750"/>
              <a:ext cx="484500" cy="978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55A1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91400" rIns="182875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2eee91f41c4_0_405"/>
            <p:cNvSpPr txBox="1"/>
            <p:nvPr/>
          </p:nvSpPr>
          <p:spPr>
            <a:xfrm>
              <a:off x="9853398" y="3630504"/>
              <a:ext cx="945600" cy="3771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182875" tIns="91400" rIns="182875" bIns="91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Profile constraints</a:t>
              </a: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6" name="Google Shape;276;g2eee91f41c4_0_405" descr="animated-arrow-image-01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 flipH="1">
            <a:off x="17289388" y="6856646"/>
            <a:ext cx="2785748" cy="10421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9800"/>
              </a:srgbClr>
            </a:outerShdw>
          </a:effectLst>
        </p:spPr>
      </p:pic>
      <p:sp>
        <p:nvSpPr>
          <p:cNvPr id="277" name="Google Shape;277;g2eee91f41c4_0_405"/>
          <p:cNvSpPr txBox="1"/>
          <p:nvPr/>
        </p:nvSpPr>
        <p:spPr>
          <a:xfrm>
            <a:off x="14693746" y="5705728"/>
            <a:ext cx="3495900" cy="80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 Schema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eee91f41c4_0_405"/>
          <p:cNvSpPr txBox="1"/>
          <p:nvPr/>
        </p:nvSpPr>
        <p:spPr>
          <a:xfrm>
            <a:off x="14693746" y="7541656"/>
            <a:ext cx="3495900" cy="1416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JSON-LD Context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g2eee91f41c4_0_405"/>
          <p:cNvCxnSpPr>
            <a:stCxn id="269" idx="1"/>
            <a:endCxn id="277" idx="3"/>
          </p:cNvCxnSpPr>
          <p:nvPr/>
        </p:nvCxnSpPr>
        <p:spPr>
          <a:xfrm flipH="1">
            <a:off x="18189654" y="6058420"/>
            <a:ext cx="1809000" cy="4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0" name="Google Shape;280;g2eee91f41c4_0_405"/>
          <p:cNvSpPr/>
          <p:nvPr/>
        </p:nvSpPr>
        <p:spPr>
          <a:xfrm>
            <a:off x="5954322" y="9307419"/>
            <a:ext cx="1956900" cy="96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eee91f41c4_0_405"/>
          <p:cNvSpPr txBox="1"/>
          <p:nvPr/>
        </p:nvSpPr>
        <p:spPr>
          <a:xfrm>
            <a:off x="14754016" y="11506344"/>
            <a:ext cx="3495900" cy="8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page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g2eee91f41c4_0_405"/>
          <p:cNvCxnSpPr>
            <a:stCxn id="281" idx="3"/>
            <a:endCxn id="271" idx="1"/>
          </p:cNvCxnSpPr>
          <p:nvPr/>
        </p:nvCxnSpPr>
        <p:spPr>
          <a:xfrm rot="10800000" flipH="1">
            <a:off x="18249916" y="10286544"/>
            <a:ext cx="1748700" cy="162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3" name="Google Shape;283;g2eee91f41c4_0_405"/>
          <p:cNvSpPr txBox="1"/>
          <p:nvPr/>
        </p:nvSpPr>
        <p:spPr>
          <a:xfrm>
            <a:off x="8265046" y="6982038"/>
            <a:ext cx="3366300" cy="13236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SHACL (profiles)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eee91f41c4_0_405"/>
          <p:cNvSpPr/>
          <p:nvPr/>
        </p:nvSpPr>
        <p:spPr>
          <a:xfrm rot="-1529795">
            <a:off x="5813900" y="7994675"/>
            <a:ext cx="1956989" cy="9687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eee91f41c4_0_405"/>
          <p:cNvSpPr/>
          <p:nvPr/>
        </p:nvSpPr>
        <p:spPr>
          <a:xfrm rot="-1529795">
            <a:off x="12220998" y="6423470"/>
            <a:ext cx="1956989" cy="9687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00" rIns="18287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eee91f41c4_0_405"/>
          <p:cNvSpPr txBox="1">
            <a:spLocks noGrp="1"/>
          </p:cNvSpPr>
          <p:nvPr>
            <p:ph type="sldNum" idx="12"/>
          </p:nvPr>
        </p:nvSpPr>
        <p:spPr>
          <a:xfrm>
            <a:off x="21610979" y="13091443"/>
            <a:ext cx="2282400" cy="554100"/>
          </a:xfrm>
          <a:prstGeom prst="rect">
            <a:avLst/>
          </a:prstGeom>
        </p:spPr>
        <p:txBody>
          <a:bodyPr spcFirstLastPara="1" wrap="square" lIns="182875" tIns="91400" rIns="182875" bIns="91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ee91f41c4_0_0"/>
          <p:cNvSpPr/>
          <p:nvPr/>
        </p:nvSpPr>
        <p:spPr>
          <a:xfrm>
            <a:off x="856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eee91f41c4_0_0"/>
          <p:cNvSpPr txBox="1"/>
          <p:nvPr/>
        </p:nvSpPr>
        <p:spPr>
          <a:xfrm>
            <a:off x="307051" y="12999800"/>
            <a:ext cx="5760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60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1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g2eee91f41c4_0_0"/>
          <p:cNvSpPr txBox="1"/>
          <p:nvPr/>
        </p:nvSpPr>
        <p:spPr>
          <a:xfrm>
            <a:off x="1001709" y="990584"/>
            <a:ext cx="23064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1800" b="0" i="0" u="none" strike="noStrike" cap="none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g2eee91f41c4_0_0"/>
          <p:cNvSpPr txBox="1">
            <a:spLocks noGrp="1"/>
          </p:cNvSpPr>
          <p:nvPr>
            <p:ph type="title"/>
          </p:nvPr>
        </p:nvSpPr>
        <p:spPr>
          <a:xfrm>
            <a:off x="791541" y="1397843"/>
            <a:ext cx="7270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300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BUILDING </a:t>
            </a:r>
            <a:br>
              <a:rPr lang="en-US" sz="4300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300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 BLOCKS</a:t>
            </a:r>
            <a:endParaRPr sz="4300">
              <a:solidFill>
                <a:srgbClr val="039F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g2eee91f41c4_0_0"/>
          <p:cNvSpPr txBox="1"/>
          <p:nvPr/>
        </p:nvSpPr>
        <p:spPr>
          <a:xfrm>
            <a:off x="1001709" y="7649088"/>
            <a:ext cx="5466300" cy="3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875" tIns="55400" rIns="110875" bIns="5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 better data model</a:t>
            </a:r>
            <a:br>
              <a:rPr lang="en-US" sz="32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200" b="0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and API Design Framework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SURROUND leverages state of the art data models and frameworks to create simplified building blocks that connect enterprise assets seamlessly, simplifying what is usually a rather complex challenge.</a:t>
            </a:r>
            <a:endParaRPr sz="20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g2eee91f41c4_0_0" descr="A black background with grey letter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7328" y="318733"/>
            <a:ext cx="1469023" cy="4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eee91f41c4_0_0"/>
          <p:cNvSpPr/>
          <p:nvPr/>
        </p:nvSpPr>
        <p:spPr>
          <a:xfrm>
            <a:off x="10944" y="1539872"/>
            <a:ext cx="440404" cy="1372633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2eee91f41c4_0_0" descr="A blue cube with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09" y="3459451"/>
            <a:ext cx="2306530" cy="176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eee91f41c4_0_0" descr="A screenshot of a computer g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2029" y="484325"/>
            <a:ext cx="12742607" cy="1274656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eee91f41c4_0_0"/>
          <p:cNvSpPr txBox="1"/>
          <p:nvPr/>
        </p:nvSpPr>
        <p:spPr>
          <a:xfrm>
            <a:off x="8720192" y="2406083"/>
            <a:ext cx="358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PROFILING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0" name="Google Shape;520;g2eee91f41c4_0_0"/>
          <p:cNvSpPr txBox="1"/>
          <p:nvPr/>
        </p:nvSpPr>
        <p:spPr>
          <a:xfrm>
            <a:off x="8914512" y="2997544"/>
            <a:ext cx="3219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Making standards work for </a:t>
            </a:r>
            <a:b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specific  applications</a:t>
            </a:r>
            <a:endParaRPr sz="2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g2eee91f41c4_0_0"/>
          <p:cNvSpPr txBox="1"/>
          <p:nvPr/>
        </p:nvSpPr>
        <p:spPr>
          <a:xfrm>
            <a:off x="13167883" y="2377123"/>
            <a:ext cx="358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SCALABILITY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2" name="Google Shape;522;g2eee91f41c4_0_0"/>
          <p:cNvSpPr txBox="1"/>
          <p:nvPr/>
        </p:nvSpPr>
        <p:spPr>
          <a:xfrm>
            <a:off x="13293512" y="2997544"/>
            <a:ext cx="34560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Cost effective reuse and power to keep on solving new problems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3" name="Google Shape;523;g2eee91f41c4_0_0"/>
          <p:cNvSpPr txBox="1"/>
          <p:nvPr/>
        </p:nvSpPr>
        <p:spPr>
          <a:xfrm>
            <a:off x="17648043" y="2226357"/>
            <a:ext cx="3581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TRACEABILITY &amp;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TRANSPARENCY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4" name="Google Shape;524;g2eee91f41c4_0_0"/>
          <p:cNvSpPr txBox="1"/>
          <p:nvPr/>
        </p:nvSpPr>
        <p:spPr>
          <a:xfrm>
            <a:off x="17775925" y="2997544"/>
            <a:ext cx="332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Knowing what works together and what happens in complex systems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5" name="Google Shape;525;g2eee91f41c4_0_0"/>
          <p:cNvSpPr txBox="1"/>
          <p:nvPr/>
        </p:nvSpPr>
        <p:spPr>
          <a:xfrm>
            <a:off x="8732984" y="6718723"/>
            <a:ext cx="3581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SEMANTIC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INTEROPERABILITY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6" name="Google Shape;526;g2eee91f41c4_0_0"/>
          <p:cNvSpPr txBox="1"/>
          <p:nvPr/>
        </p:nvSpPr>
        <p:spPr>
          <a:xfrm>
            <a:off x="8860867" y="7489909"/>
            <a:ext cx="33255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System of Systems - Complex 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integration using standards,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structure, meaning and content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7" name="Google Shape;527;g2eee91f41c4_0_0"/>
          <p:cNvSpPr txBox="1"/>
          <p:nvPr/>
        </p:nvSpPr>
        <p:spPr>
          <a:xfrm>
            <a:off x="13227600" y="11264024"/>
            <a:ext cx="3581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FUTURE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PROOFING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8" name="Google Shape;528;g2eee91f41c4_0_0"/>
          <p:cNvSpPr txBox="1"/>
          <p:nvPr/>
        </p:nvSpPr>
        <p:spPr>
          <a:xfrm>
            <a:off x="13355483" y="12035211"/>
            <a:ext cx="332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Support multiple technology versions from one tested design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9" name="Google Shape;529;g2eee91f41c4_0_0"/>
          <p:cNvSpPr txBox="1"/>
          <p:nvPr/>
        </p:nvSpPr>
        <p:spPr>
          <a:xfrm>
            <a:off x="17670245" y="6718723"/>
            <a:ext cx="3581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COMPLEX</a:t>
            </a:r>
            <a:endParaRPr sz="37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APPLICATIONS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30" name="Google Shape;530;g2eee91f41c4_0_0"/>
          <p:cNvSpPr txBox="1"/>
          <p:nvPr/>
        </p:nvSpPr>
        <p:spPr>
          <a:xfrm>
            <a:off x="17798128" y="7489909"/>
            <a:ext cx="332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Simple parts, complete solutions. Bigger than the “sum of the parts”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g2eee91f41c4_0_0"/>
          <p:cNvSpPr txBox="1"/>
          <p:nvPr/>
        </p:nvSpPr>
        <p:spPr>
          <a:xfrm>
            <a:off x="17648043" y="11443749"/>
            <a:ext cx="358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TESTING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32" name="Google Shape;532;g2eee91f41c4_0_0"/>
          <p:cNvSpPr txBox="1"/>
          <p:nvPr/>
        </p:nvSpPr>
        <p:spPr>
          <a:xfrm>
            <a:off x="17842363" y="12035211"/>
            <a:ext cx="3219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Best practices applied at all levels provides robust, trustworthy and clearly documented solutions.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3" name="Google Shape;533;g2eee91f41c4_0_0"/>
          <p:cNvSpPr txBox="1"/>
          <p:nvPr/>
        </p:nvSpPr>
        <p:spPr>
          <a:xfrm>
            <a:off x="8729608" y="11443749"/>
            <a:ext cx="358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0" i="0" u="none" strike="noStrike" cap="none">
                <a:solidFill>
                  <a:srgbClr val="073088"/>
                </a:solidFill>
                <a:latin typeface="Rubik Medium"/>
                <a:ea typeface="Rubik Medium"/>
                <a:cs typeface="Rubik Medium"/>
                <a:sym typeface="Rubik Medium"/>
              </a:rPr>
              <a:t>RESOURCES</a:t>
            </a:r>
            <a:endParaRPr sz="2100" b="0" i="0" u="none" strike="noStrike" cap="none">
              <a:solidFill>
                <a:srgbClr val="073088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34" name="Google Shape;534;g2eee91f41c4_0_0"/>
          <p:cNvSpPr txBox="1"/>
          <p:nvPr/>
        </p:nvSpPr>
        <p:spPr>
          <a:xfrm>
            <a:off x="8923928" y="12035211"/>
            <a:ext cx="3219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Open tooling and libraries of standards and solutions</a:t>
            </a:r>
            <a:endParaRPr sz="15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5" name="Google Shape;535;g2eee91f41c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3138" y="4393688"/>
            <a:ext cx="44386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ee91f41c4_0_99"/>
          <p:cNvSpPr/>
          <p:nvPr/>
        </p:nvSpPr>
        <p:spPr>
          <a:xfrm>
            <a:off x="0" y="40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g2eee91f41c4_0_99"/>
          <p:cNvGrpSpPr/>
          <p:nvPr/>
        </p:nvGrpSpPr>
        <p:grpSpPr>
          <a:xfrm>
            <a:off x="6977621" y="0"/>
            <a:ext cx="17415090" cy="13695956"/>
            <a:chOff x="6966622" y="16118"/>
            <a:chExt cx="13137515" cy="11292840"/>
          </a:xfrm>
        </p:grpSpPr>
        <p:pic>
          <p:nvPicPr>
            <p:cNvPr id="373" name="Google Shape;373;g2eee91f41c4_0_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14799" y="10233046"/>
              <a:ext cx="1089300" cy="1075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2eee91f41c4_0_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30079" y="10672945"/>
              <a:ext cx="510692" cy="51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2eee91f41c4_0_99"/>
            <p:cNvSpPr/>
            <p:nvPr/>
          </p:nvSpPr>
          <p:spPr>
            <a:xfrm>
              <a:off x="6966622" y="16118"/>
              <a:ext cx="13137515" cy="11292840"/>
            </a:xfrm>
            <a:custGeom>
              <a:avLst/>
              <a:gdLst/>
              <a:ahLst/>
              <a:cxnLst/>
              <a:rect l="l" t="t" r="r" b="b"/>
              <a:pathLst>
                <a:path w="13137515" h="11292840" extrusionOk="0">
                  <a:moveTo>
                    <a:pt x="0" y="0"/>
                  </a:moveTo>
                  <a:lnTo>
                    <a:pt x="13137170" y="0"/>
                  </a:lnTo>
                  <a:lnTo>
                    <a:pt x="13137170" y="11292437"/>
                  </a:lnTo>
                  <a:lnTo>
                    <a:pt x="0" y="1129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g2eee91f41c4_0_99"/>
          <p:cNvSpPr/>
          <p:nvPr/>
        </p:nvSpPr>
        <p:spPr>
          <a:xfrm>
            <a:off x="0" y="1679429"/>
            <a:ext cx="508159" cy="0"/>
          </a:xfrm>
          <a:custGeom>
            <a:avLst/>
            <a:gdLst/>
            <a:ahLst/>
            <a:cxnLst/>
            <a:rect l="l" t="t" r="r" b="b"/>
            <a:pathLst>
              <a:path w="419100" h="120000" extrusionOk="0">
                <a:moveTo>
                  <a:pt x="0" y="0"/>
                </a:moveTo>
                <a:lnTo>
                  <a:pt x="418752" y="0"/>
                </a:lnTo>
              </a:path>
            </a:pathLst>
          </a:custGeom>
          <a:noFill/>
          <a:ln w="9525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eee91f41c4_0_99"/>
          <p:cNvSpPr txBox="1"/>
          <p:nvPr/>
        </p:nvSpPr>
        <p:spPr>
          <a:xfrm>
            <a:off x="966517" y="1525176"/>
            <a:ext cx="358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model</a:t>
            </a:r>
            <a:endParaRPr sz="1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8" name="Google Shape;378;g2eee91f41c4_0_99" descr="A black background with grey lett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8059" y="318731"/>
            <a:ext cx="1469023" cy="4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eee91f41c4_0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3059" y="1525176"/>
            <a:ext cx="1301203" cy="130562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eee91f41c4_0_99"/>
          <p:cNvSpPr txBox="1"/>
          <p:nvPr/>
        </p:nvSpPr>
        <p:spPr>
          <a:xfrm>
            <a:off x="912629" y="4247251"/>
            <a:ext cx="5968800" cy="8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900" b="1">
                <a:solidFill>
                  <a:srgbClr val="0039AB"/>
                </a:solidFill>
              </a:rPr>
              <a:t>Know what you know!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  <a:t>Knowledge graphs can identify how both standards and data is related. This traceability supports both efficiency and transparency, adding value and managing risks for data exploitation and reporting.</a:t>
            </a:r>
            <a:endParaRPr sz="240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1" name="Google Shape;381;g2eee91f41c4_0_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237112"/>
            <a:ext cx="6961905" cy="4309419"/>
          </a:xfrm>
          <a:prstGeom prst="rect">
            <a:avLst/>
          </a:prstGeom>
          <a:noFill/>
          <a:ln>
            <a:noFill/>
          </a:ln>
          <a:effectLst>
            <a:outerShdw blurRad="152400" dist="12700" dir="5400000" sx="90000" sy="-19000" rotWithShape="0">
              <a:srgbClr val="000000">
                <a:alpha val="11760"/>
              </a:srgbClr>
            </a:outerShdw>
          </a:effectLst>
        </p:spPr>
      </p:pic>
      <p:sp>
        <p:nvSpPr>
          <p:cNvPr id="382" name="Google Shape;382;g2eee91f41c4_0_99"/>
          <p:cNvSpPr txBox="1"/>
          <p:nvPr/>
        </p:nvSpPr>
        <p:spPr>
          <a:xfrm>
            <a:off x="7731941" y="9983845"/>
            <a:ext cx="15905700" cy="3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No two applications are the same - but many share common problems. </a:t>
            </a:r>
            <a:endParaRPr sz="2700" b="0" i="0" u="none" strike="noStrike" cap="none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Copy, paste, modify approaches hide this commonality.  Inventing your own hurts you and the client in future. 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Reuse via reference (linking) with profiling to explain how the re-use is done makes it all transparent. And is much cheaper to build and test!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The dependency graph is the foundation of a semantic knowledge representation of how system </a:t>
            </a:r>
            <a:endParaRPr sz="3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components can interoperate.</a:t>
            </a:r>
            <a:endParaRPr sz="2700" b="0" i="0" u="none" strike="noStrike" cap="non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3" name="Google Shape;383;g2eee91f41c4_0_99"/>
          <p:cNvSpPr/>
          <p:nvPr/>
        </p:nvSpPr>
        <p:spPr>
          <a:xfrm>
            <a:off x="2800" y="2550061"/>
            <a:ext cx="440404" cy="1311131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39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eee91f41c4_0_99"/>
          <p:cNvSpPr txBox="1"/>
          <p:nvPr/>
        </p:nvSpPr>
        <p:spPr>
          <a:xfrm>
            <a:off x="898984" y="2550061"/>
            <a:ext cx="59688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TRACEABILITY &amp;</a:t>
            </a:r>
            <a:endParaRPr sz="3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TRANSPARENCY</a:t>
            </a:r>
            <a:endParaRPr sz="29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g2eee91f41c4_0_99" descr="A computer screen with a tablet and a shield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 l="70408"/>
          <a:stretch/>
        </p:blipFill>
        <p:spPr>
          <a:xfrm>
            <a:off x="17258288" y="2975019"/>
            <a:ext cx="6570729" cy="512128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eee91f41c4_0_99"/>
          <p:cNvSpPr txBox="1"/>
          <p:nvPr/>
        </p:nvSpPr>
        <p:spPr>
          <a:xfrm>
            <a:off x="7514035" y="3377608"/>
            <a:ext cx="5217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Copy. Paste. Modify.</a:t>
            </a:r>
            <a:endParaRPr sz="3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eee91f41c4_0_99"/>
          <p:cNvSpPr txBox="1"/>
          <p:nvPr/>
        </p:nvSpPr>
        <p:spPr>
          <a:xfrm>
            <a:off x="13134725" y="3377608"/>
            <a:ext cx="3920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Invent your own.</a:t>
            </a:r>
            <a:endParaRPr sz="32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2eee91f41c4_0_99"/>
          <p:cNvSpPr txBox="1"/>
          <p:nvPr/>
        </p:nvSpPr>
        <p:spPr>
          <a:xfrm>
            <a:off x="17935493" y="7782125"/>
            <a:ext cx="5961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Link. Profile. Reuse</a:t>
            </a:r>
            <a:r>
              <a:rPr lang="en-US" sz="6900" b="0" i="0" u="none" strike="noStrike" cap="none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eee91f41c4_0_99" descr="A computer screen with a tablet and a shield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 l="38897" r="36025"/>
          <a:stretch/>
        </p:blipFill>
        <p:spPr>
          <a:xfrm>
            <a:off x="13023448" y="4285792"/>
            <a:ext cx="4143190" cy="381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eee91f41c4_0_99" descr="A computer screen with a tablet and a shield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 r="70408"/>
          <a:stretch/>
        </p:blipFill>
        <p:spPr>
          <a:xfrm>
            <a:off x="7514035" y="4247251"/>
            <a:ext cx="4888970" cy="381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ee91f41c4_0_75"/>
          <p:cNvSpPr/>
          <p:nvPr/>
        </p:nvSpPr>
        <p:spPr>
          <a:xfrm>
            <a:off x="0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g2eee91f41c4_0_75"/>
          <p:cNvGrpSpPr/>
          <p:nvPr/>
        </p:nvGrpSpPr>
        <p:grpSpPr>
          <a:xfrm>
            <a:off x="6969679" y="19557"/>
            <a:ext cx="17415090" cy="13695956"/>
            <a:chOff x="6966622" y="16118"/>
            <a:chExt cx="13137515" cy="11292840"/>
          </a:xfrm>
        </p:grpSpPr>
        <p:pic>
          <p:nvPicPr>
            <p:cNvPr id="348" name="Google Shape;348;g2eee91f41c4_0_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14799" y="10233046"/>
              <a:ext cx="1089300" cy="1075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2eee91f41c4_0_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30079" y="10672945"/>
              <a:ext cx="510692" cy="51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g2eee91f41c4_0_75"/>
            <p:cNvSpPr/>
            <p:nvPr/>
          </p:nvSpPr>
          <p:spPr>
            <a:xfrm>
              <a:off x="6966622" y="16118"/>
              <a:ext cx="13137515" cy="11292840"/>
            </a:xfrm>
            <a:custGeom>
              <a:avLst/>
              <a:gdLst/>
              <a:ahLst/>
              <a:cxnLst/>
              <a:rect l="l" t="t" r="r" b="b"/>
              <a:pathLst>
                <a:path w="13137515" h="11292840" extrusionOk="0">
                  <a:moveTo>
                    <a:pt x="0" y="0"/>
                  </a:moveTo>
                  <a:lnTo>
                    <a:pt x="13137170" y="0"/>
                  </a:lnTo>
                  <a:lnTo>
                    <a:pt x="13137170" y="11292437"/>
                  </a:lnTo>
                  <a:lnTo>
                    <a:pt x="0" y="1129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2eee91f41c4_0_75"/>
          <p:cNvSpPr/>
          <p:nvPr/>
        </p:nvSpPr>
        <p:spPr>
          <a:xfrm>
            <a:off x="16797867" y="8430468"/>
            <a:ext cx="7598400" cy="2078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eee91f41c4_0_75"/>
          <p:cNvSpPr/>
          <p:nvPr/>
        </p:nvSpPr>
        <p:spPr>
          <a:xfrm>
            <a:off x="0" y="1679429"/>
            <a:ext cx="508159" cy="0"/>
          </a:xfrm>
          <a:custGeom>
            <a:avLst/>
            <a:gdLst/>
            <a:ahLst/>
            <a:cxnLst/>
            <a:rect l="l" t="t" r="r" b="b"/>
            <a:pathLst>
              <a:path w="419100" h="120000" extrusionOk="0">
                <a:moveTo>
                  <a:pt x="0" y="0"/>
                </a:moveTo>
                <a:lnTo>
                  <a:pt x="418752" y="0"/>
                </a:lnTo>
              </a:path>
            </a:pathLst>
          </a:custGeom>
          <a:noFill/>
          <a:ln w="9525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eee91f41c4_0_75"/>
          <p:cNvSpPr/>
          <p:nvPr/>
        </p:nvSpPr>
        <p:spPr>
          <a:xfrm>
            <a:off x="2800" y="2550064"/>
            <a:ext cx="440404" cy="908566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39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eee91f41c4_0_75"/>
          <p:cNvSpPr txBox="1"/>
          <p:nvPr/>
        </p:nvSpPr>
        <p:spPr>
          <a:xfrm>
            <a:off x="966517" y="1525176"/>
            <a:ext cx="358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model</a:t>
            </a:r>
            <a:endParaRPr sz="1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g2eee91f41c4_0_75"/>
          <p:cNvSpPr txBox="1"/>
          <p:nvPr/>
        </p:nvSpPr>
        <p:spPr>
          <a:xfrm>
            <a:off x="891053" y="2667640"/>
            <a:ext cx="59688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 sz="29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6" name="Google Shape;356;g2eee91f41c4_0_75" descr="A black background with grey lett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8059" y="318731"/>
            <a:ext cx="1469023" cy="4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eee91f41c4_0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7501" y="1833176"/>
            <a:ext cx="1301205" cy="130562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eee91f41c4_0_75"/>
          <p:cNvSpPr txBox="1"/>
          <p:nvPr/>
        </p:nvSpPr>
        <p:spPr>
          <a:xfrm>
            <a:off x="891053" y="3666352"/>
            <a:ext cx="5968800" cy="8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900" b="1">
                <a:solidFill>
                  <a:srgbClr val="0039AB"/>
                </a:solidFill>
              </a:rPr>
              <a:t>Many data sources means many challenges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  <a:t>Our approach allows us to identify common aspects and reuse effective solutions, and expand easily to meet specific needs of problem domains.</a:t>
            </a:r>
            <a:endParaRPr sz="240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9" name="Google Shape;359;g2eee91f41c4_0_75" descr="A blue puzzle piece in a squar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7363" y="4705600"/>
            <a:ext cx="4403095" cy="4304025"/>
          </a:xfrm>
          <a:prstGeom prst="rect">
            <a:avLst/>
          </a:prstGeom>
          <a:noFill/>
          <a:ln>
            <a:noFill/>
          </a:ln>
          <a:effectLst>
            <a:outerShdw blurRad="152400" dist="12700" dir="5400000" sx="90000" sy="-19000" rotWithShape="0">
              <a:srgbClr val="000000">
                <a:alpha val="11760"/>
              </a:srgbClr>
            </a:outerShdw>
          </a:effectLst>
        </p:spPr>
      </p:pic>
      <p:pic>
        <p:nvPicPr>
          <p:cNvPr id="360" name="Google Shape;360;g2eee91f41c4_0_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4873" y="11873665"/>
            <a:ext cx="17046007" cy="171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eee91f41c4_0_75"/>
          <p:cNvSpPr/>
          <p:nvPr/>
        </p:nvSpPr>
        <p:spPr>
          <a:xfrm>
            <a:off x="16797667" y="2185133"/>
            <a:ext cx="7598400" cy="2078400"/>
          </a:xfrm>
          <a:prstGeom prst="rect">
            <a:avLst/>
          </a:prstGeom>
          <a:solidFill>
            <a:srgbClr val="039FED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eee91f41c4_0_75"/>
          <p:cNvSpPr txBox="1"/>
          <p:nvPr/>
        </p:nvSpPr>
        <p:spPr>
          <a:xfrm>
            <a:off x="16953067" y="2187533"/>
            <a:ext cx="59688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596900" lvl="0" indent="-527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●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Knowledge how: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1435100" lvl="1" indent="-781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○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standards relate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1435100" lvl="1" indent="-781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○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conforms to standards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1435100" lvl="1" indent="-781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○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relates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1435100" lvl="1" indent="-781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○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Services interact with data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3" name="Google Shape;363;g2eee91f41c4_0_75"/>
          <p:cNvSpPr/>
          <p:nvPr/>
        </p:nvSpPr>
        <p:spPr>
          <a:xfrm>
            <a:off x="16782133" y="5307795"/>
            <a:ext cx="7598400" cy="2361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eee91f41c4_0_75"/>
          <p:cNvSpPr txBox="1"/>
          <p:nvPr/>
        </p:nvSpPr>
        <p:spPr>
          <a:xfrm>
            <a:off x="16883467" y="5486000"/>
            <a:ext cx="7427100" cy="18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596900" marR="0" lvl="0" indent="-539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ssistant"/>
              <a:buChar char="●"/>
            </a:pPr>
            <a:r>
              <a:rPr lang="en-US" sz="2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The bridge between sources and knowledge</a:t>
            </a:r>
            <a:endParaRPr sz="2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596900" marR="0" lvl="0" indent="-539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ssistant"/>
              <a:buChar char="●"/>
            </a:pPr>
            <a:r>
              <a:rPr lang="en-US" sz="2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How pieces fit together</a:t>
            </a:r>
            <a:endParaRPr sz="2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596900" marR="0" lvl="0" indent="-539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ssistant"/>
              <a:buChar char="●"/>
            </a:pPr>
            <a:r>
              <a:rPr lang="en-US" sz="2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Documentation and testing </a:t>
            </a:r>
            <a:endParaRPr sz="2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596900" marR="0" lvl="0" indent="-539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ssistant"/>
              <a:buChar char="●"/>
            </a:pPr>
            <a:r>
              <a:rPr lang="en-US" sz="2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Tools to combine</a:t>
            </a:r>
            <a:endParaRPr sz="2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5" name="Google Shape;365;g2eee91f41c4_0_75"/>
          <p:cNvSpPr txBox="1"/>
          <p:nvPr/>
        </p:nvSpPr>
        <p:spPr>
          <a:xfrm>
            <a:off x="16953067" y="8535667"/>
            <a:ext cx="7238400" cy="16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596900" marR="0" lvl="0" indent="-527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●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 large scattered body of complex documentation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596900" marR="0" lvl="0" indent="-527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●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Many different forms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596900" marR="0" lvl="0" indent="-527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ssistant"/>
              <a:buChar char="●"/>
            </a:pPr>
            <a:r>
              <a:rPr lang="en-US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Limited, if any, machine-readable information</a:t>
            </a:r>
            <a:endParaRPr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66" name="Google Shape;366;g2eee91f41c4_0_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2267" y="1092800"/>
            <a:ext cx="5657454" cy="1014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ee91f41c4_0_122"/>
          <p:cNvSpPr/>
          <p:nvPr/>
        </p:nvSpPr>
        <p:spPr>
          <a:xfrm>
            <a:off x="0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g2eee91f41c4_0_122"/>
          <p:cNvGrpSpPr/>
          <p:nvPr/>
        </p:nvGrpSpPr>
        <p:grpSpPr>
          <a:xfrm>
            <a:off x="6969679" y="19557"/>
            <a:ext cx="17415090" cy="13695956"/>
            <a:chOff x="6966622" y="16118"/>
            <a:chExt cx="13137515" cy="11292840"/>
          </a:xfrm>
        </p:grpSpPr>
        <p:pic>
          <p:nvPicPr>
            <p:cNvPr id="397" name="Google Shape;397;g2eee91f41c4_0_1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14799" y="10233046"/>
              <a:ext cx="1089300" cy="1075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g2eee91f41c4_0_1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30079" y="10672945"/>
              <a:ext cx="510692" cy="51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g2eee91f41c4_0_122"/>
            <p:cNvSpPr/>
            <p:nvPr/>
          </p:nvSpPr>
          <p:spPr>
            <a:xfrm>
              <a:off x="6966622" y="16118"/>
              <a:ext cx="13137515" cy="11292840"/>
            </a:xfrm>
            <a:custGeom>
              <a:avLst/>
              <a:gdLst/>
              <a:ahLst/>
              <a:cxnLst/>
              <a:rect l="l" t="t" r="r" b="b"/>
              <a:pathLst>
                <a:path w="13137515" h="11292840" extrusionOk="0">
                  <a:moveTo>
                    <a:pt x="0" y="0"/>
                  </a:moveTo>
                  <a:lnTo>
                    <a:pt x="13137170" y="0"/>
                  </a:lnTo>
                  <a:lnTo>
                    <a:pt x="13137170" y="11292437"/>
                  </a:lnTo>
                  <a:lnTo>
                    <a:pt x="0" y="1129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g2eee91f41c4_0_122"/>
          <p:cNvSpPr/>
          <p:nvPr/>
        </p:nvSpPr>
        <p:spPr>
          <a:xfrm>
            <a:off x="0" y="1679429"/>
            <a:ext cx="508159" cy="0"/>
          </a:xfrm>
          <a:custGeom>
            <a:avLst/>
            <a:gdLst/>
            <a:ahLst/>
            <a:cxnLst/>
            <a:rect l="l" t="t" r="r" b="b"/>
            <a:pathLst>
              <a:path w="419100" h="120000" extrusionOk="0">
                <a:moveTo>
                  <a:pt x="0" y="0"/>
                </a:moveTo>
                <a:lnTo>
                  <a:pt x="418752" y="0"/>
                </a:lnTo>
              </a:path>
            </a:pathLst>
          </a:custGeom>
          <a:noFill/>
          <a:ln w="9525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eee91f41c4_0_122"/>
          <p:cNvSpPr txBox="1"/>
          <p:nvPr/>
        </p:nvSpPr>
        <p:spPr>
          <a:xfrm>
            <a:off x="966517" y="1525176"/>
            <a:ext cx="358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model</a:t>
            </a:r>
            <a:endParaRPr sz="1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2" name="Google Shape;402;g2eee91f41c4_0_122" descr="A black background with grey lett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8059" y="318731"/>
            <a:ext cx="1469023" cy="4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eee91f41c4_0_122"/>
          <p:cNvSpPr txBox="1"/>
          <p:nvPr/>
        </p:nvSpPr>
        <p:spPr>
          <a:xfrm>
            <a:off x="965264" y="4159507"/>
            <a:ext cx="5968800" cy="82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900" b="1">
                <a:solidFill>
                  <a:srgbClr val="0039AB"/>
                </a:solidFill>
              </a:rPr>
              <a:t>Manageable pieces, but </a:t>
            </a:r>
            <a:br>
              <a:rPr lang="en-US" sz="2900" b="1">
                <a:solidFill>
                  <a:srgbClr val="0039AB"/>
                </a:solidFill>
              </a:rPr>
            </a:br>
            <a:r>
              <a:rPr lang="en-US" sz="2900" b="1">
                <a:solidFill>
                  <a:srgbClr val="0039AB"/>
                </a:solidFill>
              </a:rPr>
              <a:t>unlimited power when combined.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US" sz="240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  <a:t>Reuse of well-tested components allows rapid assembly of solutions for arbitrary complex scenarios. </a:t>
            </a:r>
            <a:endParaRPr sz="240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4" name="Google Shape;404;g2eee91f41c4_0_122"/>
          <p:cNvSpPr/>
          <p:nvPr/>
        </p:nvSpPr>
        <p:spPr>
          <a:xfrm>
            <a:off x="2800" y="2550061"/>
            <a:ext cx="440404" cy="1311131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39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eee91f41c4_0_122"/>
          <p:cNvSpPr txBox="1"/>
          <p:nvPr/>
        </p:nvSpPr>
        <p:spPr>
          <a:xfrm>
            <a:off x="898984" y="2550061"/>
            <a:ext cx="59688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COMPLEX</a:t>
            </a:r>
            <a:endParaRPr sz="3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 sz="29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6" name="Google Shape;406;g2eee91f41c4_0_1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1328" y="1833176"/>
            <a:ext cx="1277442" cy="127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eee91f41c4_0_122" descr="A puzzle pieces with one missing pie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2093" y="5312123"/>
            <a:ext cx="6448240" cy="4671750"/>
          </a:xfrm>
          <a:prstGeom prst="rect">
            <a:avLst/>
          </a:prstGeom>
          <a:noFill/>
          <a:ln>
            <a:noFill/>
          </a:ln>
          <a:effectLst>
            <a:outerShdw blurRad="152400" sx="90000" sy="-19000" rotWithShape="0">
              <a:srgbClr val="000000">
                <a:alpha val="5880"/>
              </a:srgbClr>
            </a:outerShdw>
          </a:effectLst>
        </p:spPr>
      </p:pic>
      <p:pic>
        <p:nvPicPr>
          <p:cNvPr id="408" name="Google Shape;408;g2eee91f41c4_0_1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3048" y="1239813"/>
            <a:ext cx="15778765" cy="789155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eee91f41c4_0_122"/>
          <p:cNvSpPr txBox="1"/>
          <p:nvPr/>
        </p:nvSpPr>
        <p:spPr>
          <a:xfrm>
            <a:off x="7724441" y="10294645"/>
            <a:ext cx="159057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Cadastral Survey Data Exchange Model replaces an “one-size-fits-all” XML based solution that failed to fit anyone. 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SURROUND, an OGC member, was able to demonstrate with hundreds of test cases that a wide range of special cases could all be handled using standardised Building Blocks and semantic profiling using controlled vocabulary resources.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10" name="Google Shape;410;g2eee91f41c4_0_122"/>
          <p:cNvGrpSpPr/>
          <p:nvPr/>
        </p:nvGrpSpPr>
        <p:grpSpPr>
          <a:xfrm>
            <a:off x="6970221" y="6566133"/>
            <a:ext cx="3836851" cy="2867670"/>
            <a:chOff x="15948519" y="6043347"/>
            <a:chExt cx="5429250" cy="4057832"/>
          </a:xfrm>
        </p:grpSpPr>
        <p:pic>
          <p:nvPicPr>
            <p:cNvPr id="411" name="Google Shape;411;g2eee91f41c4_0_122" descr="Vocabulary List, Printable,language Learning Note, Vocabulary Worksheet,  Goodnotes, Notability, Learning Template, PDF - Etsy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48519" y="6253079"/>
              <a:ext cx="5429250" cy="38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2eee91f41c4_0_122"/>
            <p:cNvSpPr txBox="1"/>
            <p:nvPr/>
          </p:nvSpPr>
          <p:spPr>
            <a:xfrm>
              <a:off x="15948519" y="6043347"/>
              <a:ext cx="5422800" cy="7446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spcFirstLastPara="1" wrap="square" lIns="201000" tIns="100475" rIns="201000" bIns="1004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Common vocabularies</a:t>
              </a:r>
              <a:endParaRPr sz="21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ee91f41c4_0_568"/>
          <p:cNvSpPr txBox="1">
            <a:spLocks noGrp="1"/>
          </p:cNvSpPr>
          <p:nvPr>
            <p:ph type="body" idx="1"/>
          </p:nvPr>
        </p:nvSpPr>
        <p:spPr>
          <a:xfrm>
            <a:off x="18169392" y="2325667"/>
            <a:ext cx="6214500" cy="8702400"/>
          </a:xfrm>
          <a:prstGeom prst="rect">
            <a:avLst/>
          </a:prstGeom>
        </p:spPr>
        <p:txBody>
          <a:bodyPr spcFirstLastPara="1" wrap="square" lIns="182875" tIns="91400" rIns="182875" bIns="914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examples</a:t>
            </a:r>
            <a:endParaRPr/>
          </a:p>
          <a:p>
            <a:pPr marL="1219200" lvl="0" indent="-882650" algn="l" rtl="0">
              <a:spcBef>
                <a:spcPts val="0"/>
              </a:spcBef>
              <a:spcAft>
                <a:spcPts val="0"/>
              </a:spcAft>
              <a:buSzPts val="4300"/>
              <a:buChar char="-"/>
            </a:pPr>
            <a:r>
              <a:rPr lang="en-US" sz="4500"/>
              <a:t>Comprehensive</a:t>
            </a:r>
            <a:endParaRPr sz="4500"/>
          </a:p>
          <a:p>
            <a:pPr marL="1219200" lvl="0" indent="-882650" algn="l" rtl="0">
              <a:spcBef>
                <a:spcPts val="0"/>
              </a:spcBef>
              <a:spcAft>
                <a:spcPts val="0"/>
              </a:spcAft>
              <a:buSzPts val="4300"/>
              <a:buChar char="-"/>
            </a:pPr>
            <a:r>
              <a:rPr lang="en-US" sz="4500"/>
              <a:t>Single concepts</a:t>
            </a:r>
            <a:endParaRPr sz="4500"/>
          </a:p>
          <a:p>
            <a:pPr marL="1219200" lvl="0" indent="-882650" algn="l" rtl="0">
              <a:spcBef>
                <a:spcPts val="0"/>
              </a:spcBef>
              <a:spcAft>
                <a:spcPts val="0"/>
              </a:spcAft>
              <a:buSzPts val="4300"/>
              <a:buChar char="-"/>
            </a:pPr>
            <a:r>
              <a:rPr lang="en-US" sz="4500"/>
              <a:t>Edge cases</a:t>
            </a:r>
            <a:endParaRPr sz="4500"/>
          </a:p>
          <a:p>
            <a:pPr marL="1219200" lvl="0" indent="-882650" algn="l" rtl="0">
              <a:spcBef>
                <a:spcPts val="0"/>
              </a:spcBef>
              <a:spcAft>
                <a:spcPts val="0"/>
              </a:spcAft>
              <a:buSzPts val="4300"/>
              <a:buChar char="-"/>
            </a:pPr>
            <a:r>
              <a:rPr lang="en-US" sz="4500"/>
              <a:t>Failure testing  </a:t>
            </a:r>
            <a:endParaRPr sz="4300"/>
          </a:p>
        </p:txBody>
      </p:sp>
      <p:sp>
        <p:nvSpPr>
          <p:cNvPr id="456" name="Google Shape;456;g2eee91f41c4_0_568"/>
          <p:cNvSpPr txBox="1">
            <a:spLocks noGrp="1"/>
          </p:cNvSpPr>
          <p:nvPr>
            <p:ph type="title"/>
          </p:nvPr>
        </p:nvSpPr>
        <p:spPr>
          <a:xfrm>
            <a:off x="1193117" y="294856"/>
            <a:ext cx="56083200" cy="4083300"/>
          </a:xfrm>
          <a:prstGeom prst="rect">
            <a:avLst/>
          </a:prstGeom>
        </p:spPr>
        <p:txBody>
          <a:bodyPr spcFirstLastPara="1" wrap="square" lIns="182875" tIns="91400" rIns="182875" bIns="914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457" name="Google Shape;457;g2eee91f41c4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" y="0"/>
            <a:ext cx="18030750" cy="1371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ee91f41c4_0_143"/>
          <p:cNvSpPr/>
          <p:nvPr/>
        </p:nvSpPr>
        <p:spPr>
          <a:xfrm>
            <a:off x="0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g2eee91f41c4_0_143"/>
          <p:cNvGrpSpPr/>
          <p:nvPr/>
        </p:nvGrpSpPr>
        <p:grpSpPr>
          <a:xfrm>
            <a:off x="6969679" y="19557"/>
            <a:ext cx="17415090" cy="13695956"/>
            <a:chOff x="6966622" y="16118"/>
            <a:chExt cx="13137515" cy="11292840"/>
          </a:xfrm>
        </p:grpSpPr>
        <p:pic>
          <p:nvPicPr>
            <p:cNvPr id="419" name="Google Shape;419;g2eee91f41c4_0_1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14799" y="10233046"/>
              <a:ext cx="1089300" cy="1075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g2eee91f41c4_0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30079" y="10672945"/>
              <a:ext cx="510692" cy="51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g2eee91f41c4_0_143"/>
            <p:cNvSpPr/>
            <p:nvPr/>
          </p:nvSpPr>
          <p:spPr>
            <a:xfrm>
              <a:off x="6966622" y="16118"/>
              <a:ext cx="13137515" cy="11292840"/>
            </a:xfrm>
            <a:custGeom>
              <a:avLst/>
              <a:gdLst/>
              <a:ahLst/>
              <a:cxnLst/>
              <a:rect l="l" t="t" r="r" b="b"/>
              <a:pathLst>
                <a:path w="13137515" h="11292840" extrusionOk="0">
                  <a:moveTo>
                    <a:pt x="0" y="0"/>
                  </a:moveTo>
                  <a:lnTo>
                    <a:pt x="13137170" y="0"/>
                  </a:lnTo>
                  <a:lnTo>
                    <a:pt x="13137170" y="11292437"/>
                  </a:lnTo>
                  <a:lnTo>
                    <a:pt x="0" y="1129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g2eee91f41c4_0_143"/>
          <p:cNvSpPr/>
          <p:nvPr/>
        </p:nvSpPr>
        <p:spPr>
          <a:xfrm>
            <a:off x="0" y="1679429"/>
            <a:ext cx="508159" cy="0"/>
          </a:xfrm>
          <a:custGeom>
            <a:avLst/>
            <a:gdLst/>
            <a:ahLst/>
            <a:cxnLst/>
            <a:rect l="l" t="t" r="r" b="b"/>
            <a:pathLst>
              <a:path w="419100" h="120000" extrusionOk="0">
                <a:moveTo>
                  <a:pt x="0" y="0"/>
                </a:moveTo>
                <a:lnTo>
                  <a:pt x="418752" y="0"/>
                </a:lnTo>
              </a:path>
            </a:pathLst>
          </a:custGeom>
          <a:noFill/>
          <a:ln w="9525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eee91f41c4_0_143"/>
          <p:cNvSpPr/>
          <p:nvPr/>
        </p:nvSpPr>
        <p:spPr>
          <a:xfrm>
            <a:off x="2800" y="2550064"/>
            <a:ext cx="440404" cy="908566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39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eee91f41c4_0_143"/>
          <p:cNvSpPr txBox="1"/>
          <p:nvPr/>
        </p:nvSpPr>
        <p:spPr>
          <a:xfrm>
            <a:off x="966517" y="1525176"/>
            <a:ext cx="358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model</a:t>
            </a:r>
            <a:endParaRPr sz="1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g2eee91f41c4_0_143"/>
          <p:cNvSpPr txBox="1"/>
          <p:nvPr/>
        </p:nvSpPr>
        <p:spPr>
          <a:xfrm>
            <a:off x="891053" y="2667640"/>
            <a:ext cx="59688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sz="29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6" name="Google Shape;426;g2eee91f41c4_0_143" descr="A black background with grey lett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8059" y="318731"/>
            <a:ext cx="1469023" cy="4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eee91f41c4_0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4461" y="1768640"/>
            <a:ext cx="1301203" cy="13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eee91f41c4_0_143"/>
          <p:cNvSpPr txBox="1"/>
          <p:nvPr/>
        </p:nvSpPr>
        <p:spPr>
          <a:xfrm>
            <a:off x="891053" y="3666352"/>
            <a:ext cx="5968800" cy="9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900" b="1">
                <a:solidFill>
                  <a:srgbClr val="0039AB"/>
                </a:solidFill>
              </a:rPr>
              <a:t>Confidence through testing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US" sz="240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  <a:t>Automated testing procedures allows confidence in solutions. Rapid development is supported both by confidence in testing of reusable components as well the means to test new components and entire solutions.</a:t>
            </a:r>
            <a:endParaRPr sz="2900" b="0" i="0" u="none" strike="noStrike" cap="none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29" name="Google Shape;429;g2eee91f41c4_0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7363" y="4706701"/>
            <a:ext cx="4403095" cy="4301824"/>
          </a:xfrm>
          <a:prstGeom prst="rect">
            <a:avLst/>
          </a:prstGeom>
          <a:noFill/>
          <a:ln>
            <a:noFill/>
          </a:ln>
          <a:effectLst>
            <a:outerShdw blurRad="152400" dist="12700" dir="5400000" sx="90000" sy="-19000" rotWithShape="0">
              <a:srgbClr val="000000">
                <a:alpha val="11760"/>
              </a:srgbClr>
            </a:outerShdw>
          </a:effectLst>
        </p:spPr>
      </p:pic>
      <p:sp>
        <p:nvSpPr>
          <p:cNvPr id="430" name="Google Shape;430;g2eee91f41c4_0_143"/>
          <p:cNvSpPr/>
          <p:nvPr/>
        </p:nvSpPr>
        <p:spPr>
          <a:xfrm>
            <a:off x="11011982" y="3275025"/>
            <a:ext cx="6747300" cy="6747300"/>
          </a:xfrm>
          <a:prstGeom prst="donut">
            <a:avLst>
              <a:gd name="adj" fmla="val 16067"/>
            </a:avLst>
          </a:pr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eee91f41c4_0_143"/>
          <p:cNvSpPr/>
          <p:nvPr/>
        </p:nvSpPr>
        <p:spPr>
          <a:xfrm rot="1800172">
            <a:off x="10805251" y="3064588"/>
            <a:ext cx="7148380" cy="7148380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0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g2eee91f41c4_0_143"/>
          <p:cNvGrpSpPr/>
          <p:nvPr/>
        </p:nvGrpSpPr>
        <p:grpSpPr>
          <a:xfrm>
            <a:off x="16907388" y="3671649"/>
            <a:ext cx="5152656" cy="1778458"/>
            <a:chOff x="5584468" y="977176"/>
            <a:chExt cx="1940006" cy="669600"/>
          </a:xfrm>
        </p:grpSpPr>
        <p:cxnSp>
          <p:nvCxnSpPr>
            <p:cNvPr id="433" name="Google Shape;433;g2eee91f41c4_0_143"/>
            <p:cNvCxnSpPr/>
            <p:nvPr/>
          </p:nvCxnSpPr>
          <p:spPr>
            <a:xfrm flipH="1">
              <a:off x="5584468" y="1300351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0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434" name="Google Shape;434;g2eee91f41c4_0_143"/>
            <p:cNvSpPr txBox="1"/>
            <p:nvPr/>
          </p:nvSpPr>
          <p:spPr>
            <a:xfrm>
              <a:off x="6029274" y="97717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875" tIns="535875" rIns="535875" bIns="5358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Schema</a:t>
              </a:r>
              <a:endParaRPr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5" name="Google Shape;435;g2eee91f41c4_0_143"/>
          <p:cNvSpPr txBox="1"/>
          <p:nvPr/>
        </p:nvSpPr>
        <p:spPr>
          <a:xfrm>
            <a:off x="12468290" y="5640888"/>
            <a:ext cx="38343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Module composition</a:t>
            </a:r>
            <a:endParaRPr sz="2100" b="0" i="0" u="none" strike="noStrike" cap="non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6" name="Google Shape;436;g2eee91f41c4_0_143"/>
          <p:cNvSpPr/>
          <p:nvPr/>
        </p:nvSpPr>
        <p:spPr>
          <a:xfrm rot="-1800172" flipH="1">
            <a:off x="10810754" y="3064662"/>
            <a:ext cx="7148380" cy="7148380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C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eee91f41c4_0_143"/>
          <p:cNvSpPr/>
          <p:nvPr/>
        </p:nvSpPr>
        <p:spPr>
          <a:xfrm rot="-8100000">
            <a:off x="13895402" y="2911246"/>
            <a:ext cx="963928" cy="965201"/>
          </a:xfrm>
          <a:prstGeom prst="rtTriangle">
            <a:avLst/>
          </a:prstGeom>
          <a:solidFill>
            <a:srgbClr val="65F0AC"/>
          </a:solidFill>
          <a:ln>
            <a:noFill/>
          </a:ln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eee91f41c4_0_143"/>
          <p:cNvSpPr/>
          <p:nvPr/>
        </p:nvSpPr>
        <p:spPr>
          <a:xfrm rot="-9000611" flipH="1">
            <a:off x="10808868" y="3063491"/>
            <a:ext cx="7146401" cy="7146401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eee91f41c4_0_143"/>
          <p:cNvSpPr/>
          <p:nvPr/>
        </p:nvSpPr>
        <p:spPr>
          <a:xfrm rot="-1028720">
            <a:off x="16824913" y="7751774"/>
            <a:ext cx="830403" cy="830403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eee91f41c4_0_143"/>
          <p:cNvSpPr/>
          <p:nvPr/>
        </p:nvSpPr>
        <p:spPr>
          <a:xfrm rot="6358045">
            <a:off x="11061410" y="7746876"/>
            <a:ext cx="965137" cy="965137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535875" tIns="535875" rIns="535875" bIns="53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2eee91f41c4_0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161571" y="10469813"/>
            <a:ext cx="2916282" cy="232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eee91f41c4_0_143"/>
          <p:cNvSpPr/>
          <p:nvPr/>
        </p:nvSpPr>
        <p:spPr>
          <a:xfrm>
            <a:off x="18666999" y="1563938"/>
            <a:ext cx="3440016" cy="232615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Standards</a:t>
            </a:r>
            <a:endParaRPr sz="2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43" name="Google Shape;443;g2eee91f41c4_0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36383" y="5319857"/>
            <a:ext cx="2916282" cy="232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eee91f41c4_0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46582" y="2667692"/>
            <a:ext cx="2916494" cy="232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eee91f41c4_0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488667" y="7646037"/>
            <a:ext cx="2916282" cy="232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eee91f41c4_0_143"/>
          <p:cNvSpPr/>
          <p:nvPr/>
        </p:nvSpPr>
        <p:spPr>
          <a:xfrm>
            <a:off x="10571599" y="514389"/>
            <a:ext cx="4309500" cy="1647900"/>
          </a:xfrm>
          <a:prstGeom prst="wedgeRectCallout">
            <a:avLst>
              <a:gd name="adj1" fmla="val -48590"/>
              <a:gd name="adj2" fmla="val 8723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Reuse of modules in other OGC  projects</a:t>
            </a:r>
            <a:endParaRPr sz="2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7" name="Google Shape;447;g2eee91f41c4_0_143"/>
          <p:cNvSpPr/>
          <p:nvPr/>
        </p:nvSpPr>
        <p:spPr>
          <a:xfrm>
            <a:off x="21052930" y="9144862"/>
            <a:ext cx="2503440" cy="177854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 tests</a:t>
            </a:r>
            <a:endParaRPr sz="2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g2eee91f41c4_0_143"/>
          <p:cNvSpPr/>
          <p:nvPr/>
        </p:nvSpPr>
        <p:spPr>
          <a:xfrm>
            <a:off x="20216997" y="11113690"/>
            <a:ext cx="1734048" cy="1038366"/>
          </a:xfrm>
          <a:prstGeom prst="flowChartDocumen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36000" tIns="536000" rIns="536000" bIns="5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</a:t>
            </a:r>
            <a:endParaRPr sz="2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g2eee91f41c4_0_143"/>
          <p:cNvSpPr/>
          <p:nvPr/>
        </p:nvSpPr>
        <p:spPr>
          <a:xfrm>
            <a:off x="22285664" y="11113690"/>
            <a:ext cx="1543374" cy="1038366"/>
          </a:xfrm>
          <a:prstGeom prst="flowChartDocumen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36000" tIns="536000" rIns="536000" bIns="5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fail</a:t>
            </a:r>
            <a:endParaRPr sz="2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g2eee91f41c4_0_143"/>
          <p:cNvSpPr txBox="1"/>
          <p:nvPr/>
        </p:nvSpPr>
        <p:spPr>
          <a:xfrm>
            <a:off x="7282584" y="10679467"/>
            <a:ext cx="106089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Fully documented examples for specification, automation tested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Additional test cases - including intended failure tests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Continuous integration / Continuous testing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Inheritance of validation rules when bundling specifications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Extended local rules - e.g. templates must have variables described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Native support for schema and SHACL validations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Extensions with plug-in validators</a:t>
            </a:r>
            <a:endParaRPr sz="3700"/>
          </a:p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Transformation testing to/from component to related forms </a:t>
            </a:r>
            <a:endParaRPr sz="2100" b="0" i="0" u="none" strike="noStrike" cap="non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e91f41c4_0_393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Spatial Data on the Web WG</a:t>
            </a:r>
            <a:endParaRPr dirty="0"/>
          </a:p>
        </p:txBody>
      </p:sp>
      <p:sp>
        <p:nvSpPr>
          <p:cNvPr id="183" name="Google Shape;183;g2eee91f41c4_0_393"/>
          <p:cNvSpPr txBox="1">
            <a:spLocks noGrp="1"/>
          </p:cNvSpPr>
          <p:nvPr>
            <p:ph type="body" idx="2"/>
          </p:nvPr>
        </p:nvSpPr>
        <p:spPr>
          <a:xfrm>
            <a:off x="1206500" y="288090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b="1" dirty="0"/>
              <a:t>Joint </a:t>
            </a:r>
            <a:r>
              <a:rPr lang="en-GB" dirty="0"/>
              <a:t>W3C/OGC</a:t>
            </a:r>
          </a:p>
          <a:p>
            <a:pPr marL="685800" indent="-685800"/>
            <a:r>
              <a:rPr lang="en-GB" dirty="0"/>
              <a:t>Purpose</a:t>
            </a:r>
          </a:p>
          <a:p>
            <a:pPr marL="685800" indent="-685800"/>
            <a:r>
              <a:rPr lang="en-GB" dirty="0"/>
              <a:t>Original charter scope</a:t>
            </a:r>
          </a:p>
          <a:p>
            <a:pPr marL="685800" indent="-685800"/>
            <a:r>
              <a:rPr lang="en-GB" dirty="0"/>
              <a:t>Re-charter</a:t>
            </a:r>
          </a:p>
          <a:p>
            <a:pPr marL="685800" indent="-685800"/>
            <a:r>
              <a:rPr lang="en-GB" dirty="0"/>
              <a:t>Proposed mechanism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92016-240F-F05E-E69D-4ACBDF65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Fspl3brmfasPFw88s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ee91f41c4_0_821"/>
          <p:cNvSpPr txBox="1">
            <a:spLocks noGrp="1"/>
          </p:cNvSpPr>
          <p:nvPr>
            <p:ph type="body" idx="1"/>
          </p:nvPr>
        </p:nvSpPr>
        <p:spPr>
          <a:xfrm>
            <a:off x="668213" y="2325675"/>
            <a:ext cx="21031200" cy="8702400"/>
          </a:xfrm>
          <a:prstGeom prst="rect">
            <a:avLst/>
          </a:prstGeom>
        </p:spPr>
        <p:txBody>
          <a:bodyPr spcFirstLastPara="1" wrap="square" lIns="182875" tIns="91400" rIns="182875" bIns="914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Reusable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(inherited)</a:t>
            </a:r>
            <a:endParaRPr/>
          </a:p>
        </p:txBody>
      </p:sp>
      <p:sp>
        <p:nvSpPr>
          <p:cNvPr id="463" name="Google Shape;463;g2eee91f41c4_0_821"/>
          <p:cNvSpPr txBox="1">
            <a:spLocks noGrp="1"/>
          </p:cNvSpPr>
          <p:nvPr>
            <p:ph type="title"/>
          </p:nvPr>
        </p:nvSpPr>
        <p:spPr>
          <a:xfrm>
            <a:off x="447419" y="110571"/>
            <a:ext cx="21031200" cy="1531200"/>
          </a:xfrm>
          <a:prstGeom prst="rect">
            <a:avLst/>
          </a:prstGeom>
        </p:spPr>
        <p:txBody>
          <a:bodyPr spcFirstLastPara="1" wrap="square" lIns="182875" tIns="91400" rIns="182875" bIns="914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Rules</a:t>
            </a:r>
            <a:endParaRPr/>
          </a:p>
        </p:txBody>
      </p:sp>
      <p:pic>
        <p:nvPicPr>
          <p:cNvPr id="464" name="Google Shape;464;g2eee91f41c4_0_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800" y="0"/>
            <a:ext cx="15463551" cy="1164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ee91f41c4_0_180"/>
          <p:cNvSpPr/>
          <p:nvPr/>
        </p:nvSpPr>
        <p:spPr>
          <a:xfrm>
            <a:off x="0" y="0"/>
            <a:ext cx="24376221" cy="13711817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g2eee91f41c4_0_180"/>
          <p:cNvGrpSpPr/>
          <p:nvPr/>
        </p:nvGrpSpPr>
        <p:grpSpPr>
          <a:xfrm>
            <a:off x="6969679" y="19557"/>
            <a:ext cx="17415090" cy="13695956"/>
            <a:chOff x="6966622" y="16118"/>
            <a:chExt cx="13137515" cy="11292840"/>
          </a:xfrm>
        </p:grpSpPr>
        <p:pic>
          <p:nvPicPr>
            <p:cNvPr id="471" name="Google Shape;471;g2eee91f41c4_0_1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14799" y="10233046"/>
              <a:ext cx="1089300" cy="1075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g2eee91f41c4_0_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30079" y="10672945"/>
              <a:ext cx="510692" cy="51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g2eee91f41c4_0_180"/>
            <p:cNvSpPr/>
            <p:nvPr/>
          </p:nvSpPr>
          <p:spPr>
            <a:xfrm>
              <a:off x="6966622" y="16118"/>
              <a:ext cx="13137515" cy="11292840"/>
            </a:xfrm>
            <a:custGeom>
              <a:avLst/>
              <a:gdLst/>
              <a:ahLst/>
              <a:cxnLst/>
              <a:rect l="l" t="t" r="r" b="b"/>
              <a:pathLst>
                <a:path w="13137515" h="11292840" extrusionOk="0">
                  <a:moveTo>
                    <a:pt x="0" y="0"/>
                  </a:moveTo>
                  <a:lnTo>
                    <a:pt x="13137170" y="0"/>
                  </a:lnTo>
                  <a:lnTo>
                    <a:pt x="13137170" y="11292437"/>
                  </a:lnTo>
                  <a:lnTo>
                    <a:pt x="0" y="1129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2eee91f41c4_0_180"/>
          <p:cNvSpPr/>
          <p:nvPr/>
        </p:nvSpPr>
        <p:spPr>
          <a:xfrm>
            <a:off x="0" y="1679429"/>
            <a:ext cx="508159" cy="0"/>
          </a:xfrm>
          <a:custGeom>
            <a:avLst/>
            <a:gdLst/>
            <a:ahLst/>
            <a:cxnLst/>
            <a:rect l="l" t="t" r="r" b="b"/>
            <a:pathLst>
              <a:path w="419100" h="120000" extrusionOk="0">
                <a:moveTo>
                  <a:pt x="0" y="0"/>
                </a:moveTo>
                <a:lnTo>
                  <a:pt x="418752" y="0"/>
                </a:lnTo>
              </a:path>
            </a:pathLst>
          </a:custGeom>
          <a:noFill/>
          <a:ln w="9525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eee91f41c4_0_180"/>
          <p:cNvSpPr txBox="1"/>
          <p:nvPr/>
        </p:nvSpPr>
        <p:spPr>
          <a:xfrm>
            <a:off x="966517" y="1525176"/>
            <a:ext cx="358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model</a:t>
            </a:r>
            <a:endParaRPr sz="1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6" name="Google Shape;476;g2eee91f41c4_0_180" descr="A black background with grey lett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8059" y="318731"/>
            <a:ext cx="1469023" cy="4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eee91f41c4_0_180"/>
          <p:cNvSpPr txBox="1"/>
          <p:nvPr/>
        </p:nvSpPr>
        <p:spPr>
          <a:xfrm>
            <a:off x="965264" y="4159507"/>
            <a:ext cx="5968800" cy="7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900" b="1" dirty="0">
                <a:solidFill>
                  <a:srgbClr val="0039AB"/>
                </a:solidFill>
              </a:rPr>
              <a:t>Technologies change, can you?</a:t>
            </a:r>
            <a:endParaRPr sz="2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2700" marR="0" lvl="0" indent="0" algn="l" rtl="0">
              <a:lnSpc>
                <a:spcPct val="122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-US" sz="2900" b="0" i="0" u="none" strike="noStrike" cap="none" dirty="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900" b="0" i="0" u="none" strike="noStrike" cap="none" dirty="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US" sz="2400" dirty="0">
                <a:solidFill>
                  <a:srgbClr val="595959"/>
                </a:solidFill>
                <a:latin typeface="Inter Light"/>
                <a:ea typeface="Inter Light"/>
                <a:cs typeface="Inter Light"/>
                <a:sym typeface="Inter Light"/>
              </a:rPr>
              <a:t>Building Blocks can be assembled and easily tested, and updated if necessary, to support new technologies, whilst retaining compatibility with legacy implementations.</a:t>
            </a:r>
            <a:endParaRPr sz="2400" dirty="0"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8" name="Google Shape;478;g2eee91f41c4_0_180"/>
          <p:cNvSpPr/>
          <p:nvPr/>
        </p:nvSpPr>
        <p:spPr>
          <a:xfrm>
            <a:off x="2800" y="2550061"/>
            <a:ext cx="440404" cy="1311131"/>
          </a:xfrm>
          <a:custGeom>
            <a:avLst/>
            <a:gdLst/>
            <a:ahLst/>
            <a:cxnLst/>
            <a:rect l="l" t="t" r="r" b="b"/>
            <a:pathLst>
              <a:path w="363220" h="1118235" extrusionOk="0">
                <a:moveTo>
                  <a:pt x="363100" y="1117993"/>
                </a:moveTo>
                <a:lnTo>
                  <a:pt x="0" y="1117993"/>
                </a:lnTo>
                <a:lnTo>
                  <a:pt x="0" y="0"/>
                </a:lnTo>
                <a:lnTo>
                  <a:pt x="363100" y="0"/>
                </a:lnTo>
                <a:lnTo>
                  <a:pt x="363100" y="1117993"/>
                </a:lnTo>
                <a:close/>
              </a:path>
            </a:pathLst>
          </a:custGeom>
          <a:solidFill>
            <a:srgbClr val="0039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2eee91f41c4_0_180"/>
          <p:cNvSpPr txBox="1"/>
          <p:nvPr/>
        </p:nvSpPr>
        <p:spPr>
          <a:xfrm>
            <a:off x="898984" y="2550061"/>
            <a:ext cx="59688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FUTURE</a:t>
            </a:r>
            <a:endParaRPr sz="3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300" b="1" i="0" u="none" strike="noStrike" cap="none">
                <a:solidFill>
                  <a:srgbClr val="039FED"/>
                </a:solidFill>
                <a:latin typeface="Montserrat"/>
                <a:ea typeface="Montserrat"/>
                <a:cs typeface="Montserrat"/>
                <a:sym typeface="Montserrat"/>
              </a:rPr>
              <a:t>PROOFING</a:t>
            </a:r>
            <a:endParaRPr sz="29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0" name="Google Shape;480;g2eee91f41c4_0_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9493" y="1833176"/>
            <a:ext cx="1273112" cy="127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eee91f41c4_0_1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" y="4854304"/>
            <a:ext cx="6867785" cy="5150839"/>
          </a:xfrm>
          <a:prstGeom prst="rect">
            <a:avLst/>
          </a:prstGeom>
          <a:noFill/>
          <a:ln>
            <a:noFill/>
          </a:ln>
          <a:effectLst>
            <a:outerShdw blurRad="152400" sx="90000" sy="-19000" rotWithShape="0">
              <a:srgbClr val="000000">
                <a:alpha val="5880"/>
              </a:srgbClr>
            </a:outerShdw>
          </a:effectLst>
        </p:spPr>
      </p:pic>
      <p:sp>
        <p:nvSpPr>
          <p:cNvPr id="482" name="Google Shape;482;g2eee91f41c4_0_180"/>
          <p:cNvSpPr txBox="1"/>
          <p:nvPr/>
        </p:nvSpPr>
        <p:spPr>
          <a:xfrm>
            <a:off x="7731941" y="9983845"/>
            <a:ext cx="15905700" cy="3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The technology that has allowed rapid uptake of API and JSON schemas - OpenAPI 3.0 is widely used - but a OpenAPI 3.1 is already being deployed to address several limitations. 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uilding Blocks support integration</a:t>
            </a: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and "transpilation" of </a:t>
            </a: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 components using </a:t>
            </a: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 any or all versions</a:t>
            </a: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 of any</a:t>
            </a: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 technology</a:t>
            </a:r>
            <a:r>
              <a:rPr lang="en-US" sz="2700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700">
              <a:solidFill>
                <a:srgbClr val="18181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700" b="0" i="0" u="none" strike="noStrike" cap="none">
                <a:solidFill>
                  <a:srgbClr val="181818"/>
                </a:solidFill>
                <a:latin typeface="Assistant"/>
                <a:ea typeface="Assistant"/>
                <a:cs typeface="Assistant"/>
                <a:sym typeface="Assistant"/>
              </a:rPr>
              <a:t>The ability to rigorously test each component individually supports rapid development of support for emerging or future technologies.</a:t>
            </a:r>
            <a:endParaRPr sz="2700" b="0" i="0" u="none" strike="noStrike" cap="non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83" name="Google Shape;483;g2eee91f41c4_0_180" descr="A screenshot of a computer scree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980525" y="3102411"/>
            <a:ext cx="8848490" cy="569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eee91f41c4_0_180" descr="A blue rectangular object with white 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t="7484"/>
          <a:stretch/>
        </p:blipFill>
        <p:spPr>
          <a:xfrm>
            <a:off x="7899328" y="3516139"/>
            <a:ext cx="6212001" cy="528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B588-D9FA-34D0-9815-F3F57109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20" y="1423627"/>
            <a:ext cx="19058229" cy="815608"/>
          </a:xfrm>
        </p:spPr>
        <p:txBody>
          <a:bodyPr/>
          <a:lstStyle/>
          <a:p>
            <a:r>
              <a:rPr lang="en-GB" dirty="0"/>
              <a:t>Quick example 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8ABF-A031-50ED-7C04-9A7A6113D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650" y="4415080"/>
            <a:ext cx="21926550" cy="5170646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https://ogcincubator.github.io/bblocks-examples/bblock/ogc.bbr.examples.feature.externalSchema</a:t>
            </a:r>
            <a:endParaRPr lang="en-AU" dirty="0"/>
          </a:p>
          <a:p>
            <a:endParaRPr lang="en-AU" dirty="0"/>
          </a:p>
          <a:p>
            <a:r>
              <a:rPr lang="en-AU" dirty="0"/>
              <a:t>Wraps a FIWARE schema (with JSON-LD context) in a </a:t>
            </a:r>
            <a:r>
              <a:rPr lang="en-AU" dirty="0" err="1"/>
              <a:t>GeoJSON</a:t>
            </a:r>
            <a:r>
              <a:rPr lang="en-AU" dirty="0"/>
              <a:t> feature, using a </a:t>
            </a:r>
            <a:r>
              <a:rPr lang="en-AU" dirty="0" err="1"/>
              <a:t>BuildingBlock</a:t>
            </a:r>
            <a:r>
              <a:rPr lang="en-AU" dirty="0"/>
              <a:t> that provides a context for </a:t>
            </a:r>
            <a:r>
              <a:rPr lang="en-AU" dirty="0" err="1"/>
              <a:t>GeoJSON</a:t>
            </a:r>
            <a:r>
              <a:rPr lang="en-AU" dirty="0"/>
              <a:t> and an context composition pattern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820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e91f41c4_0_393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</a:t>
            </a:r>
            <a:endParaRPr dirty="0"/>
          </a:p>
        </p:txBody>
      </p:sp>
      <p:sp>
        <p:nvSpPr>
          <p:cNvPr id="183" name="Google Shape;183;g2eee91f41c4_0_393"/>
          <p:cNvSpPr txBox="1">
            <a:spLocks noGrp="1"/>
          </p:cNvSpPr>
          <p:nvPr>
            <p:ph type="body" idx="2"/>
          </p:nvPr>
        </p:nvSpPr>
        <p:spPr>
          <a:xfrm>
            <a:off x="1206500" y="288090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dirty="0"/>
              <a:t>A means to allow W3C and OGC membership to collaborate in specification development.</a:t>
            </a:r>
          </a:p>
          <a:p>
            <a:pPr marL="0" lvl="0" indent="0" algn="l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i="1" dirty="0"/>
              <a:t>Intended to act as a forum for considering common interests.</a:t>
            </a:r>
          </a:p>
          <a:p>
            <a:pPr marL="0" lvl="0" indent="0" algn="l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i="1" dirty="0"/>
              <a:t>	- but has not been active in this role in general</a:t>
            </a:r>
            <a:endParaRPr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92016-240F-F05E-E69D-4ACBDF65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Fspl3brmfasPFw88s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6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e91f41c4_0_393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ctr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dirty="0"/>
              <a:t>Original charter</a:t>
            </a:r>
          </a:p>
        </p:txBody>
      </p:sp>
      <p:sp>
        <p:nvSpPr>
          <p:cNvPr id="183" name="Google Shape;183;g2eee91f41c4_0_393"/>
          <p:cNvSpPr txBox="1">
            <a:spLocks noGrp="1"/>
          </p:cNvSpPr>
          <p:nvPr>
            <p:ph type="body" idx="2"/>
          </p:nvPr>
        </p:nvSpPr>
        <p:spPr>
          <a:xfrm>
            <a:off x="1206500" y="288090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indent="-685800"/>
            <a:r>
              <a:rPr lang="en-GB" dirty="0"/>
              <a:t>based on “Semantic Sensor Network” alignment with OGC/ISO “Observations and Measurements”</a:t>
            </a:r>
          </a:p>
          <a:p>
            <a:pPr marL="685800" indent="-685800"/>
            <a:r>
              <a:rPr lang="en-GB" dirty="0"/>
              <a:t>Derived basic ontology:  “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Sensor, Observation, Sample, and Actuator (SOSA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)”</a:t>
            </a:r>
          </a:p>
          <a:p>
            <a:pPr marL="685800" indent="-685800"/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SSN retained axioms and details of system characteristics</a:t>
            </a:r>
          </a:p>
          <a:p>
            <a:pPr marL="685800" indent="-685800"/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Some related work published as notes – e.g. use in RDF 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DataCube</a:t>
            </a: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685800" indent="-685800"/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Expired mid 2024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92016-240F-F05E-E69D-4ACBDF65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Fspl3brmfasPFw88s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9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e91f41c4_0_393"/>
          <p:cNvSpPr txBox="1">
            <a:spLocks noGrp="1"/>
          </p:cNvSpPr>
          <p:nvPr>
            <p:ph type="title"/>
          </p:nvPr>
        </p:nvSpPr>
        <p:spPr>
          <a:xfrm>
            <a:off x="1123850" y="4572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ctr" rtl="0">
              <a:spcBef>
                <a:spcPts val="4500"/>
              </a:spcBef>
              <a:spcAft>
                <a:spcPts val="0"/>
              </a:spcAft>
              <a:buNone/>
            </a:pPr>
            <a:r>
              <a:rPr lang="en-GB" dirty="0"/>
              <a:t>Re-charter</a:t>
            </a:r>
          </a:p>
        </p:txBody>
      </p:sp>
      <p:sp>
        <p:nvSpPr>
          <p:cNvPr id="183" name="Google Shape;183;g2eee91f41c4_0_393"/>
          <p:cNvSpPr txBox="1">
            <a:spLocks noGrp="1"/>
          </p:cNvSpPr>
          <p:nvPr>
            <p:ph type="body" idx="2"/>
          </p:nvPr>
        </p:nvSpPr>
        <p:spPr>
          <a:xfrm>
            <a:off x="1289050" y="2157000"/>
            <a:ext cx="21805900" cy="103588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indent="-685800"/>
            <a:r>
              <a:rPr lang="en-AU" dirty="0"/>
              <a:t>About to go out for public comment</a:t>
            </a:r>
          </a:p>
          <a:p>
            <a:pPr marL="685800" indent="-685800"/>
            <a:r>
              <a:rPr lang="en-AU" dirty="0">
                <a:hlinkClick r:id="rId3"/>
              </a:rPr>
              <a:t>https://w3c.github.io/charter-drafts/2024/sdw-wg.html</a:t>
            </a:r>
            <a:endParaRPr lang="en-AU" dirty="0"/>
          </a:p>
          <a:p>
            <a:pPr marL="685800" indent="-685800"/>
            <a:r>
              <a:rPr lang="en-AU" dirty="0"/>
              <a:t>“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with OGC Standard Working Groups to jointly develop, maintain and promote geospatial Web standards and geospatial profiles of more general Web standards”</a:t>
            </a:r>
          </a:p>
          <a:p>
            <a:pPr marL="685800" indent="-685800"/>
            <a:r>
              <a:rPr lang="en-GB" dirty="0">
                <a:latin typeface="Arial" panose="020B0604020202020204" pitchFamily="34" charset="0"/>
              </a:rPr>
              <a:t>SOSA/SSN</a:t>
            </a:r>
          </a:p>
          <a:p>
            <a:pPr marL="685800" indent="-685800"/>
            <a:r>
              <a:rPr lang="en-GB" dirty="0" err="1">
                <a:latin typeface="Arial" panose="020B0604020202020204" pitchFamily="34" charset="0"/>
              </a:rPr>
              <a:t>GeoDCAT</a:t>
            </a:r>
            <a:endParaRPr lang="en-GB" dirty="0">
              <a:latin typeface="Arial" panose="020B0604020202020204" pitchFamily="34" charset="0"/>
            </a:endParaRPr>
          </a:p>
          <a:p>
            <a:pPr marL="685800" indent="-685800"/>
            <a:r>
              <a:rPr lang="en-GB" dirty="0" err="1">
                <a:latin typeface="Arial" panose="020B0604020202020204" pitchFamily="34" charset="0"/>
              </a:rPr>
              <a:t>GeoSPARQL</a:t>
            </a:r>
            <a:r>
              <a:rPr lang="en-GB" dirty="0">
                <a:latin typeface="Arial" panose="020B0604020202020204" pitchFamily="34" charset="0"/>
              </a:rPr>
              <a:t> 1.3/2.x</a:t>
            </a:r>
          </a:p>
          <a:p>
            <a:pPr marL="0" indent="0">
              <a:buNone/>
            </a:pPr>
            <a:endParaRPr lang="en-AU" dirty="0"/>
          </a:p>
          <a:p>
            <a:pPr marL="685800" indent="-685800"/>
            <a:endParaRPr lang="en-AU" dirty="0"/>
          </a:p>
          <a:p>
            <a:pPr marL="685800" indent="-685800"/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92016-240F-F05E-E69D-4ACBDF65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Fspl3brmfasPFw88s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8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D8D9-8817-732D-DDA1-6BD23C96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Other..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07210-8546-B339-23B7-D0EB44B9E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/>
            <a:r>
              <a:rPr lang="en-AU" dirty="0"/>
              <a:t>How might </a:t>
            </a:r>
            <a:r>
              <a:rPr lang="en-AU" dirty="0" err="1"/>
              <a:t>WoT</a:t>
            </a:r>
            <a:r>
              <a:rPr lang="en-AU" dirty="0"/>
              <a:t> relate to..</a:t>
            </a:r>
          </a:p>
          <a:p>
            <a:pPr marL="1143000" lvl="1" indent="-685800"/>
            <a:r>
              <a:rPr lang="en-AU" dirty="0"/>
              <a:t>“Connected Systems” – </a:t>
            </a:r>
            <a:r>
              <a:rPr lang="en-AU" dirty="0" err="1"/>
              <a:t>OpenAPI</a:t>
            </a:r>
            <a:r>
              <a:rPr lang="en-AU" dirty="0"/>
              <a:t> version of “Sensor Web Enablement” model?</a:t>
            </a:r>
          </a:p>
          <a:p>
            <a:pPr marL="1143000" lvl="1" indent="-685800"/>
            <a:r>
              <a:rPr lang="en-AU" dirty="0">
                <a:hlinkClick r:id="rId2"/>
              </a:rPr>
              <a:t>https://www.ogc.org/requests/ogc-requests-public-comment-on-ogc-api-connected-systems-and-supporting-sensor-standards-before-adoption/</a:t>
            </a:r>
            <a:endParaRPr lang="en-AU" dirty="0"/>
          </a:p>
          <a:p>
            <a:pPr marL="1143000" lvl="1" indent="-685800"/>
            <a:r>
              <a:rPr lang="en-AU" dirty="0"/>
              <a:t>Note on alignment?  JSON-LD contexts? Testing?</a:t>
            </a:r>
          </a:p>
          <a:p>
            <a:pPr marL="685800" indent="-685800"/>
            <a:r>
              <a:rPr lang="en-AU" dirty="0"/>
              <a:t>Sensor Things API v2 planned… can we align better?</a:t>
            </a:r>
          </a:p>
          <a:p>
            <a:pPr marL="685800" indent="-685800"/>
            <a:r>
              <a:rPr lang="en-AU" dirty="0" err="1"/>
              <a:t>CityGML</a:t>
            </a:r>
            <a:r>
              <a:rPr lang="en-AU" dirty="0"/>
              <a:t> -&gt; OWL representation (and profiles)</a:t>
            </a:r>
          </a:p>
          <a:p>
            <a:pPr marL="685800" indent="-685800"/>
            <a:r>
              <a:rPr lang="en-AU" dirty="0" err="1"/>
              <a:t>Digiital</a:t>
            </a:r>
            <a:r>
              <a:rPr lang="en-AU" dirty="0"/>
              <a:t> Twins WG – recharted – open to work items?</a:t>
            </a:r>
          </a:p>
          <a:p>
            <a:pPr marL="685800" indent="-685800"/>
            <a:r>
              <a:rPr lang="en-AU" dirty="0"/>
              <a:t> (https://www.ogc.org/about-ogc/committees/dwg/urban-digital-twins-domain-working-group/)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8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D602-D1EA-2470-8162-2B7432FF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GeoDCAT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BB9E-EEAB-8C83-360A-2839849D2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DCAT (W3C DXWG) does not define</a:t>
            </a:r>
          </a:p>
          <a:p>
            <a:pPr lvl="1"/>
            <a:r>
              <a:rPr lang="en-GB" dirty="0"/>
              <a:t>Any specific profiles</a:t>
            </a:r>
          </a:p>
          <a:p>
            <a:pPr lvl="1"/>
            <a:r>
              <a:rPr lang="en-GB" dirty="0"/>
              <a:t>Any profiling mechanism</a:t>
            </a:r>
          </a:p>
          <a:p>
            <a:r>
              <a:rPr lang="en-GB" dirty="0" err="1"/>
              <a:t>GeoDCAT</a:t>
            </a:r>
            <a:r>
              <a:rPr lang="en-GB" dirty="0"/>
              <a:t> is a WIP of a Geospatial Profile</a:t>
            </a:r>
          </a:p>
          <a:p>
            <a:r>
              <a:rPr lang="en-GB" dirty="0"/>
              <a:t>EU already published a </a:t>
            </a:r>
            <a:r>
              <a:rPr lang="en-GB" dirty="0" err="1"/>
              <a:t>GeoDCAT</a:t>
            </a:r>
            <a:r>
              <a:rPr lang="en-GB" dirty="0"/>
              <a:t>-AP </a:t>
            </a:r>
          </a:p>
          <a:p>
            <a:pPr lvl="1"/>
            <a:r>
              <a:rPr lang="en-GB" dirty="0"/>
              <a:t>But Eurocentric and limited in scope</a:t>
            </a:r>
          </a:p>
          <a:p>
            <a:r>
              <a:rPr lang="en-GB" dirty="0"/>
              <a:t>Metadata needs to be far more extensible</a:t>
            </a:r>
          </a:p>
          <a:p>
            <a:r>
              <a:rPr lang="en-GB" dirty="0" err="1"/>
              <a:t>GeoDCAT</a:t>
            </a:r>
            <a:r>
              <a:rPr lang="en-GB" dirty="0"/>
              <a:t> will be a core and register of extension profiles of DCAT</a:t>
            </a:r>
          </a:p>
          <a:p>
            <a:endParaRPr lang="en-GB" dirty="0"/>
          </a:p>
          <a:p>
            <a:r>
              <a:rPr lang="en-GB" dirty="0"/>
              <a:t>=&gt; analogous to TD profiles – work to be done exploring this?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28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6166-5746-071E-9DE9-E362B709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DCAT – a family of profiles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DEB79-4FA4-3245-73A2-D7D91F96B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067" y="9029700"/>
            <a:ext cx="22860000" cy="3311750"/>
          </a:xfrm>
        </p:spPr>
        <p:txBody>
          <a:bodyPr/>
          <a:lstStyle/>
          <a:p>
            <a:r>
              <a:rPr lang="en-GB" dirty="0"/>
              <a:t>Modules for:</a:t>
            </a:r>
          </a:p>
          <a:p>
            <a:pPr lvl="1"/>
            <a:r>
              <a:rPr lang="en-GB" dirty="0"/>
              <a:t>Ontologies</a:t>
            </a:r>
          </a:p>
          <a:p>
            <a:pPr lvl="1"/>
            <a:r>
              <a:rPr lang="en-GB" dirty="0"/>
              <a:t>Profile constraints</a:t>
            </a:r>
          </a:p>
          <a:p>
            <a:pPr lvl="1"/>
            <a:r>
              <a:rPr lang="en-GB" dirty="0"/>
              <a:t>Schemas</a:t>
            </a:r>
          </a:p>
          <a:p>
            <a:pPr lvl="1"/>
            <a:r>
              <a:rPr lang="en-GB" dirty="0"/>
              <a:t>(APIs, Test cases, Transformations)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C5CDF-50D0-18F8-0772-57496489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60" y="1790064"/>
            <a:ext cx="20158140" cy="74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FB27-4F51-9853-82C2-2C5A5F2F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W3C foundations for “domain models”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F130D-3C4C-E52F-B061-E3E98E10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13709"/>
            <a:ext cx="18156238" cy="1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66104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1326</Words>
  <Application>Microsoft Office PowerPoint</Application>
  <PresentationFormat>Custom</PresentationFormat>
  <Paragraphs>242</Paragraphs>
  <Slides>22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Rubik</vt:lpstr>
      <vt:lpstr>Inter Light</vt:lpstr>
      <vt:lpstr>NTR</vt:lpstr>
      <vt:lpstr>Lato</vt:lpstr>
      <vt:lpstr>Calibri</vt:lpstr>
      <vt:lpstr>Roboto</vt:lpstr>
      <vt:lpstr>Montserrat SemiBold</vt:lpstr>
      <vt:lpstr>Helvetica Neue</vt:lpstr>
      <vt:lpstr>Inter</vt:lpstr>
      <vt:lpstr>Montserrat ExtraBold</vt:lpstr>
      <vt:lpstr>Assistant</vt:lpstr>
      <vt:lpstr>Arial</vt:lpstr>
      <vt:lpstr>Montserrat</vt:lpstr>
      <vt:lpstr>JetBrains Mono</vt:lpstr>
      <vt:lpstr>Tahoma</vt:lpstr>
      <vt:lpstr>Rubik Medium</vt:lpstr>
      <vt:lpstr>30_BasicColor</vt:lpstr>
      <vt:lpstr>SDW update</vt:lpstr>
      <vt:lpstr>Spatial Data on the Web WG</vt:lpstr>
      <vt:lpstr>Purpose</vt:lpstr>
      <vt:lpstr>Original charter</vt:lpstr>
      <vt:lpstr>Re-charter</vt:lpstr>
      <vt:lpstr>Other..</vt:lpstr>
      <vt:lpstr>GeoDCAT</vt:lpstr>
      <vt:lpstr>DCAT – a family of profiles</vt:lpstr>
      <vt:lpstr>W3C foundations for “domain models”</vt:lpstr>
      <vt:lpstr>“Systems of Systems” View</vt:lpstr>
      <vt:lpstr>Aspects of data access via an API</vt:lpstr>
      <vt:lpstr>Aligning and learning</vt:lpstr>
      <vt:lpstr>PowerPoint Presentation</vt:lpstr>
      <vt:lpstr> BUILDING   BLOCKS</vt:lpstr>
      <vt:lpstr>PowerPoint Presentation</vt:lpstr>
      <vt:lpstr>PowerPoint Presentation</vt:lpstr>
      <vt:lpstr>PowerPoint Presentation</vt:lpstr>
      <vt:lpstr>Examples</vt:lpstr>
      <vt:lpstr>PowerPoint Presentation</vt:lpstr>
      <vt:lpstr>Rules</vt:lpstr>
      <vt:lpstr>PowerPoint Presentation</vt:lpstr>
      <vt:lpstr>Quick example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Rob Atkinson (OGC)</cp:lastModifiedBy>
  <cp:revision>4</cp:revision>
  <dcterms:modified xsi:type="dcterms:W3CDTF">2024-09-29T23:35:21Z</dcterms:modified>
</cp:coreProperties>
</file>